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40"/>
  </p:notesMasterIdLst>
  <p:sldIdLst>
    <p:sldId id="256" r:id="rId2"/>
    <p:sldId id="257" r:id="rId3"/>
    <p:sldId id="258" r:id="rId4"/>
    <p:sldId id="271" r:id="rId5"/>
    <p:sldId id="276" r:id="rId6"/>
    <p:sldId id="283" r:id="rId7"/>
    <p:sldId id="286" r:id="rId8"/>
    <p:sldId id="284" r:id="rId9"/>
    <p:sldId id="285" r:id="rId10"/>
    <p:sldId id="259" r:id="rId11"/>
    <p:sldId id="269" r:id="rId12"/>
    <p:sldId id="287" r:id="rId13"/>
    <p:sldId id="268" r:id="rId14"/>
    <p:sldId id="279" r:id="rId15"/>
    <p:sldId id="262" r:id="rId16"/>
    <p:sldId id="291" r:id="rId17"/>
    <p:sldId id="290" r:id="rId18"/>
    <p:sldId id="280" r:id="rId19"/>
    <p:sldId id="260" r:id="rId20"/>
    <p:sldId id="264" r:id="rId21"/>
    <p:sldId id="273" r:id="rId22"/>
    <p:sldId id="270" r:id="rId23"/>
    <p:sldId id="292" r:id="rId24"/>
    <p:sldId id="265" r:id="rId25"/>
    <p:sldId id="278" r:id="rId26"/>
    <p:sldId id="277" r:id="rId27"/>
    <p:sldId id="296" r:id="rId28"/>
    <p:sldId id="274" r:id="rId29"/>
    <p:sldId id="293" r:id="rId30"/>
    <p:sldId id="275" r:id="rId31"/>
    <p:sldId id="266" r:id="rId32"/>
    <p:sldId id="294" r:id="rId33"/>
    <p:sldId id="295" r:id="rId34"/>
    <p:sldId id="288" r:id="rId35"/>
    <p:sldId id="267" r:id="rId36"/>
    <p:sldId id="282" r:id="rId37"/>
    <p:sldId id="272" r:id="rId38"/>
    <p:sldId id="26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B050"/>
    <a:srgbClr val="00B0F0"/>
    <a:srgbClr val="FFC000"/>
    <a:srgbClr val="FF0000"/>
    <a:srgbClr val="EF6464"/>
    <a:srgbClr val="EC7A51"/>
    <a:srgbClr val="000000"/>
    <a:srgbClr val="FC6969"/>
    <a:srgbClr val="BC61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93735" autoAdjust="0"/>
  </p:normalViewPr>
  <p:slideViewPr>
    <p:cSldViewPr snapToGrid="0">
      <p:cViewPr>
        <p:scale>
          <a:sx n="66" d="100"/>
          <a:sy n="66" d="100"/>
        </p:scale>
        <p:origin x="1434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0E518-472B-4002-81D3-2ADF3C3BF67E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D3F2B-4D7B-4283-B2D5-6C4E8D5F8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37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D3F2B-4D7B-4283-B2D5-6C4E8D5F81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00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D3F2B-4D7B-4283-B2D5-6C4E8D5F816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14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C947-1E11-4A59-83D7-30CF95245679}" type="datetimeFigureOut">
              <a:rPr lang="en-US" smtClean="0"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E562-8FFC-448C-9909-00FD6EBD82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409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C947-1E11-4A59-83D7-30CF95245679}" type="datetimeFigureOut">
              <a:rPr lang="en-US" smtClean="0"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E562-8FFC-448C-9909-00FD6EBD82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4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C947-1E11-4A59-83D7-30CF95245679}" type="datetimeFigureOut">
              <a:rPr lang="en-US" smtClean="0"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E562-8FFC-448C-9909-00FD6EBD82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9337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C947-1E11-4A59-83D7-30CF95245679}" type="datetimeFigureOut">
              <a:rPr lang="en-US" smtClean="0"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E562-8FFC-448C-9909-00FD6EBD82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702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C947-1E11-4A59-83D7-30CF95245679}" type="datetimeFigureOut">
              <a:rPr lang="en-US" smtClean="0"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E562-8FFC-448C-9909-00FD6EBD82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3505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C947-1E11-4A59-83D7-30CF95245679}" type="datetimeFigureOut">
              <a:rPr lang="en-US" smtClean="0"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E562-8FFC-448C-9909-00FD6EBD82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170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C947-1E11-4A59-83D7-30CF95245679}" type="datetimeFigureOut">
              <a:rPr lang="en-US" smtClean="0"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E562-8FFC-448C-9909-00FD6EBD82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5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C947-1E11-4A59-83D7-30CF95245679}" type="datetimeFigureOut">
              <a:rPr lang="en-US" smtClean="0"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E562-8FFC-448C-9909-00FD6EBD82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59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C947-1E11-4A59-83D7-30CF95245679}" type="datetimeFigureOut">
              <a:rPr lang="en-US" smtClean="0"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E562-8FFC-448C-9909-00FD6EBD82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947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C947-1E11-4A59-83D7-30CF95245679}" type="datetimeFigureOut">
              <a:rPr lang="en-US" smtClean="0"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E562-8FFC-448C-9909-00FD6EBD82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162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C947-1E11-4A59-83D7-30CF95245679}" type="datetimeFigureOut">
              <a:rPr lang="en-US" smtClean="0"/>
              <a:t>7/17/2024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E562-8FFC-448C-9909-00FD6EBD82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42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C947-1E11-4A59-83D7-30CF95245679}" type="datetimeFigureOut">
              <a:rPr lang="en-US" smtClean="0"/>
              <a:t>7/17/2024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E562-8FFC-448C-9909-00FD6EBD82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2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C947-1E11-4A59-83D7-30CF95245679}" type="datetimeFigureOut">
              <a:rPr lang="en-US" smtClean="0"/>
              <a:t>7/17/2024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E562-8FFC-448C-9909-00FD6EBD82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355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C947-1E11-4A59-83D7-30CF95245679}" type="datetimeFigureOut">
              <a:rPr lang="en-US" smtClean="0"/>
              <a:t>7/17/2024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E562-8FFC-448C-9909-00FD6EBD82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58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C947-1E11-4A59-83D7-30CF95245679}" type="datetimeFigureOut">
              <a:rPr lang="en-US" smtClean="0"/>
              <a:t>7/17/2024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E562-8FFC-448C-9909-00FD6EBD82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368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C947-1E11-4A59-83D7-30CF95245679}" type="datetimeFigureOut">
              <a:rPr lang="en-US" smtClean="0"/>
              <a:t>7/17/2024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E562-8FFC-448C-9909-00FD6EBD82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579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BC947-1E11-4A59-83D7-30CF95245679}" type="datetimeFigureOut">
              <a:rPr lang="en-US" smtClean="0"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92DE562-8FFC-448C-9909-00FD6EBD82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364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mailto:neurodot-support@wustl.ed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umanconnectome.org/software/get-connectome-workbench" TargetMode="External"/><Relationship Id="rId7" Type="http://schemas.openxmlformats.org/officeDocument/2006/relationships/hyperlink" Target="https://www.mathworks.com/products/new_products/release2020b.html" TargetMode="External"/><Relationship Id="rId2" Type="http://schemas.openxmlformats.org/officeDocument/2006/relationships/hyperlink" Target="https://surfer.nmr.mgh.harvard.edu/fswiki/rel7download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ashington-University/HCPpipelines/tree/master/global/templates/standard_mesh_atlases" TargetMode="External"/><Relationship Id="rId5" Type="http://schemas.openxmlformats.org/officeDocument/2006/relationships/hyperlink" Target="https://github.com/nirfaster/NIRFASTer" TargetMode="External"/><Relationship Id="rId4" Type="http://schemas.openxmlformats.org/officeDocument/2006/relationships/hyperlink" Target="https://github.com/gllmflndn/gift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Washington-University/HCPpipelines/tree/master/global/templates/standard_mesh_atlas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598B2-4AA3-F058-8876-EB06458C5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278" y="2852417"/>
            <a:ext cx="9093547" cy="1646302"/>
          </a:xfrm>
        </p:spPr>
        <p:txBody>
          <a:bodyPr>
            <a:normAutofit fontScale="90000"/>
          </a:bodyPr>
          <a:lstStyle/>
          <a:p>
            <a:pPr algn="l"/>
            <a:br>
              <a:rPr lang="en-US" dirty="0"/>
            </a:br>
            <a:r>
              <a:rPr lang="en-US" dirty="0"/>
              <a:t>NeuroDOT Tutorial:</a:t>
            </a:r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Participant Specific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Head Modeling 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115D8-EF45-6F92-9A09-8BB187FF8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258" y="2114963"/>
            <a:ext cx="1787818" cy="238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02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85A7D-8DB2-37DC-BE15-1E204A0C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752541" cy="1320800"/>
          </a:xfrm>
        </p:spPr>
        <p:txBody>
          <a:bodyPr/>
          <a:lstStyle/>
          <a:p>
            <a:r>
              <a:rPr lang="en-US" dirty="0"/>
              <a:t>Participant Specific Head Modeling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8BF5-CAFA-E5C1-B5CE-4904F263F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309" y="1396009"/>
            <a:ext cx="7706175" cy="3880773"/>
          </a:xfrm>
        </p:spPr>
        <p:txBody>
          <a:bodyPr/>
          <a:lstStyle/>
          <a:p>
            <a:r>
              <a:rPr lang="en-US" dirty="0"/>
              <a:t>You can generate a participant head model in NeuroDOT using a T1 MRI scan. </a:t>
            </a:r>
          </a:p>
          <a:p>
            <a:r>
              <a:rPr lang="en-US" dirty="0"/>
              <a:t>If you have a T2 registered to the T1 scan, you can also utilize the T2 in your head model.</a:t>
            </a:r>
          </a:p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BDF93A4-C704-BE39-5DF9-DACB6106C1AF}"/>
              </a:ext>
            </a:extLst>
          </p:cNvPr>
          <p:cNvGrpSpPr/>
          <p:nvPr/>
        </p:nvGrpSpPr>
        <p:grpSpPr>
          <a:xfrm>
            <a:off x="8511779" y="1577984"/>
            <a:ext cx="3332818" cy="4473384"/>
            <a:chOff x="8511779" y="1171584"/>
            <a:chExt cx="3332818" cy="447338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80B2F1-2FA4-224C-3F57-0FEA7BD91F74}"/>
                </a:ext>
              </a:extLst>
            </p:cNvPr>
            <p:cNvGrpSpPr/>
            <p:nvPr/>
          </p:nvGrpSpPr>
          <p:grpSpPr>
            <a:xfrm>
              <a:off x="8511779" y="1930400"/>
              <a:ext cx="3332818" cy="3714568"/>
              <a:chOff x="6098665" y="1775628"/>
              <a:chExt cx="3332818" cy="3714568"/>
            </a:xfrm>
            <a:solidFill>
              <a:schemeClr val="bg1"/>
            </a:solidFill>
          </p:grpSpPr>
          <p:sp>
            <p:nvSpPr>
              <p:cNvPr id="29" name="Rounded Rectangle 2">
                <a:extLst>
                  <a:ext uri="{FF2B5EF4-FFF2-40B4-BE49-F238E27FC236}">
                    <a16:creationId xmlns:a16="http://schemas.microsoft.com/office/drawing/2014/main" id="{C6FBBC6B-10E5-CAF0-B830-65334EF8C48B}"/>
                  </a:ext>
                </a:extLst>
              </p:cNvPr>
              <p:cNvSpPr/>
              <p:nvPr/>
            </p:nvSpPr>
            <p:spPr>
              <a:xfrm>
                <a:off x="6607657" y="1775628"/>
                <a:ext cx="2314834" cy="604397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Head Segmentation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&amp; Data Registration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4EDE431-0717-A363-CCB7-711E6025357B}"/>
                  </a:ext>
                </a:extLst>
              </p:cNvPr>
              <p:cNvCxnSpPr>
                <a:cxnSpLocks/>
                <a:stCxn id="36" idx="2"/>
                <a:endCxn id="31" idx="0"/>
              </p:cNvCxnSpPr>
              <p:nvPr/>
            </p:nvCxnSpPr>
            <p:spPr>
              <a:xfrm>
                <a:off x="7765074" y="3972328"/>
                <a:ext cx="0" cy="414325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1" name="Rounded Rectangle 26">
                <a:extLst>
                  <a:ext uri="{FF2B5EF4-FFF2-40B4-BE49-F238E27FC236}">
                    <a16:creationId xmlns:a16="http://schemas.microsoft.com/office/drawing/2014/main" id="{B0AE3D48-5474-2851-DD48-F581E81E3605}"/>
                  </a:ext>
                </a:extLst>
              </p:cNvPr>
              <p:cNvSpPr/>
              <p:nvPr/>
            </p:nvSpPr>
            <p:spPr>
              <a:xfrm>
                <a:off x="6182531" y="4386653"/>
                <a:ext cx="3165086" cy="344609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Light Modeling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2D0244B6-620B-F8AD-17D3-4A215E4D6FF1}"/>
                  </a:ext>
                </a:extLst>
              </p:cNvPr>
              <p:cNvCxnSpPr>
                <a:cxnSpLocks/>
                <a:stCxn id="31" idx="2"/>
                <a:endCxn id="37" idx="0"/>
              </p:cNvCxnSpPr>
              <p:nvPr/>
            </p:nvCxnSpPr>
            <p:spPr>
              <a:xfrm>
                <a:off x="7765074" y="4731262"/>
                <a:ext cx="0" cy="414325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1F60055-773B-5188-569B-8C274D31E50F}"/>
                  </a:ext>
                </a:extLst>
              </p:cNvPr>
              <p:cNvCxnSpPr>
                <a:cxnSpLocks/>
                <a:endCxn id="34" idx="0"/>
              </p:cNvCxnSpPr>
              <p:nvPr/>
            </p:nvCxnSpPr>
            <p:spPr>
              <a:xfrm>
                <a:off x="7765074" y="2479786"/>
                <a:ext cx="0" cy="315397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4" name="Rounded Rectangle 32">
                <a:extLst>
                  <a:ext uri="{FF2B5EF4-FFF2-40B4-BE49-F238E27FC236}">
                    <a16:creationId xmlns:a16="http://schemas.microsoft.com/office/drawing/2014/main" id="{3B47A0B6-119E-9D01-A9D2-B2AAD9A5F751}"/>
                  </a:ext>
                </a:extLst>
              </p:cNvPr>
              <p:cNvSpPr/>
              <p:nvPr/>
            </p:nvSpPr>
            <p:spPr>
              <a:xfrm>
                <a:off x="6584962" y="2795183"/>
                <a:ext cx="2360224" cy="37741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Mesh Generation</a:t>
                </a: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8952E92-0991-3D07-9FDD-70A5D6731B05}"/>
                  </a:ext>
                </a:extLst>
              </p:cNvPr>
              <p:cNvCxnSpPr>
                <a:cxnSpLocks/>
                <a:stCxn id="34" idx="2"/>
                <a:endCxn id="36" idx="0"/>
              </p:cNvCxnSpPr>
              <p:nvPr/>
            </p:nvCxnSpPr>
            <p:spPr>
              <a:xfrm>
                <a:off x="7765074" y="3172593"/>
                <a:ext cx="0" cy="422325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Rounded Rectangle 34">
                <a:extLst>
                  <a:ext uri="{FF2B5EF4-FFF2-40B4-BE49-F238E27FC236}">
                    <a16:creationId xmlns:a16="http://schemas.microsoft.com/office/drawing/2014/main" id="{956F5AAD-0A66-BC23-6293-8F01B4C71AE1}"/>
                  </a:ext>
                </a:extLst>
              </p:cNvPr>
              <p:cNvSpPr/>
              <p:nvPr/>
            </p:nvSpPr>
            <p:spPr>
              <a:xfrm>
                <a:off x="6584962" y="3594918"/>
                <a:ext cx="2360224" cy="37741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Array Alignment</a:t>
                </a:r>
              </a:p>
            </p:txBody>
          </p:sp>
          <p:sp>
            <p:nvSpPr>
              <p:cNvPr id="37" name="Rounded Rectangle 35">
                <a:extLst>
                  <a:ext uri="{FF2B5EF4-FFF2-40B4-BE49-F238E27FC236}">
                    <a16:creationId xmlns:a16="http://schemas.microsoft.com/office/drawing/2014/main" id="{1B236AC0-4CCD-5101-E607-EA4FBF6ACECC}"/>
                  </a:ext>
                </a:extLst>
              </p:cNvPr>
              <p:cNvSpPr/>
              <p:nvPr/>
            </p:nvSpPr>
            <p:spPr>
              <a:xfrm>
                <a:off x="6098665" y="5145587"/>
                <a:ext cx="3332818" cy="344609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Validate Sensitivity</a:t>
                </a:r>
              </a:p>
            </p:txBody>
          </p:sp>
        </p:grpSp>
        <p:sp>
          <p:nvSpPr>
            <p:cNvPr id="10" name="Rounded Rectangle 32">
              <a:extLst>
                <a:ext uri="{FF2B5EF4-FFF2-40B4-BE49-F238E27FC236}">
                  <a16:creationId xmlns:a16="http://schemas.microsoft.com/office/drawing/2014/main" id="{A8543774-A07D-6CA4-4F10-4FAA8F010639}"/>
                </a:ext>
              </a:extLst>
            </p:cNvPr>
            <p:cNvSpPr/>
            <p:nvPr/>
          </p:nvSpPr>
          <p:spPr>
            <a:xfrm>
              <a:off x="8998076" y="1171584"/>
              <a:ext cx="2360224" cy="37741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Set up directories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050174-E440-E373-6FBD-1D643E1C4C9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0178188" y="1548994"/>
              <a:ext cx="0" cy="352828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8076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32E0A-63D8-7651-A6B0-F4C576809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for &amp; Run FreeSurfer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0139E-E65D-D0CC-FD3D-9E7EAFA91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91" y="1398307"/>
            <a:ext cx="9091355" cy="3880773"/>
          </a:xfrm>
        </p:spPr>
        <p:txBody>
          <a:bodyPr/>
          <a:lstStyle/>
          <a:p>
            <a:r>
              <a:rPr lang="en-US" dirty="0"/>
              <a:t>Before running FreeSurfer, ensure that you have installed FreeSurfer version 7.2.</a:t>
            </a:r>
          </a:p>
          <a:p>
            <a:r>
              <a:rPr lang="en-US" dirty="0"/>
              <a:t>The NeuroDOT function </a:t>
            </a:r>
            <a:r>
              <a:rPr lang="en-US" i="1" dirty="0" err="1"/>
              <a:t>FreeSurfer_Recon_all</a:t>
            </a:r>
            <a:r>
              <a:rPr lang="en-US" dirty="0"/>
              <a:t> will be used to call FreeSurfer 7.2. </a:t>
            </a:r>
          </a:p>
          <a:p>
            <a:pPr lvl="1"/>
            <a:r>
              <a:rPr lang="en-US" dirty="0"/>
              <a:t>The required inputs are:</a:t>
            </a:r>
          </a:p>
          <a:p>
            <a:pPr lvl="2"/>
            <a:r>
              <a:rPr lang="en-US" dirty="0"/>
              <a:t>Participant ID (pt)</a:t>
            </a:r>
          </a:p>
          <a:p>
            <a:pPr lvl="3"/>
            <a:r>
              <a:rPr lang="en-US" dirty="0"/>
              <a:t>You must use a unique participant ID each time, or delete all previous results before re-running for the same subject</a:t>
            </a:r>
          </a:p>
          <a:p>
            <a:pPr lvl="2"/>
            <a:r>
              <a:rPr lang="en-US" dirty="0"/>
              <a:t>The filename of your T1data file (fn)</a:t>
            </a:r>
          </a:p>
          <a:p>
            <a:pPr lvl="2"/>
            <a:r>
              <a:rPr lang="en-US" dirty="0"/>
              <a:t>The path to your MRI (dataroot)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The type of file, which can be either ‘4dfp’ or ‘nii’ (</a:t>
            </a:r>
            <a:r>
              <a:rPr lang="en-US" dirty="0" err="1">
                <a:solidFill>
                  <a:schemeClr val="tx1"/>
                </a:solidFill>
              </a:rPr>
              <a:t>file_type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 err="1"/>
              <a:t>FreeSurfer_Recon_all</a:t>
            </a:r>
            <a:r>
              <a:rPr lang="en-US" dirty="0"/>
              <a:t> will take 6-20 hours to run, depending on your computer.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1DD11-4E3E-C61E-EE1F-974EB3D4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5108589"/>
            <a:ext cx="68770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50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32E0A-63D8-7651-A6B0-F4C576809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</a:t>
            </a:r>
            <a:r>
              <a:rPr lang="en-US" dirty="0" err="1"/>
              <a:t>FreeSurfer</a:t>
            </a:r>
            <a:r>
              <a:rPr lang="en-US" dirty="0"/>
              <a:t>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0139E-E65D-D0CC-FD3D-9E7EAFA91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14" y="1396049"/>
            <a:ext cx="9091355" cy="3880773"/>
          </a:xfrm>
        </p:spPr>
        <p:txBody>
          <a:bodyPr/>
          <a:lstStyle/>
          <a:p>
            <a:r>
              <a:rPr lang="en-US" dirty="0"/>
              <a:t>Re-running existing subject error</a:t>
            </a:r>
          </a:p>
          <a:p>
            <a:pPr lvl="1"/>
            <a:r>
              <a:rPr lang="en-US" dirty="0"/>
              <a:t>This error occurs when you try to run FreeSurfer on a participant for whom you have already run FreeSurfer on</a:t>
            </a:r>
          </a:p>
          <a:p>
            <a:pPr lvl="1"/>
            <a:r>
              <a:rPr lang="en-US" sz="1600" dirty="0"/>
              <a:t>If you encounter this error, go to the </a:t>
            </a:r>
            <a:r>
              <a:rPr lang="en-US" sz="1600" i="1" dirty="0"/>
              <a:t>subjects</a:t>
            </a:r>
            <a:r>
              <a:rPr lang="en-US" sz="1600" dirty="0"/>
              <a:t> folder in the directory where FreeSurfer is installed on your computer and delete the folder named by the variable ‘pt’ in your workspace.</a:t>
            </a:r>
          </a:p>
          <a:p>
            <a:pPr lvl="1"/>
            <a:r>
              <a:rPr lang="en-US" dirty="0"/>
              <a:t>For example, if the error occurs while running this tutorial you would delete the folder: </a:t>
            </a:r>
            <a:r>
              <a:rPr lang="en-US" i="1" dirty="0"/>
              <a:t>freesurfer/subjects/</a:t>
            </a:r>
            <a:r>
              <a:rPr lang="en-US" i="1" dirty="0" err="1"/>
              <a:t>NeuroDOT_Example</a:t>
            </a:r>
            <a:endParaRPr lang="en-US" i="1" dirty="0"/>
          </a:p>
          <a:p>
            <a:pPr marL="457200" lvl="1" indent="0">
              <a:buNone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007" y="4551191"/>
            <a:ext cx="7435985" cy="145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28AC5-FAEF-D056-5E14-8B44905FF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 FreeSurfer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A9FC9-94DC-82F3-2658-65F1FF417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14" y="1404481"/>
            <a:ext cx="3456516" cy="4399419"/>
          </a:xfrm>
        </p:spPr>
        <p:txBody>
          <a:bodyPr/>
          <a:lstStyle/>
          <a:p>
            <a:r>
              <a:rPr lang="en-US" dirty="0"/>
              <a:t>Once FreeSurfer has finished running, unpack the outputs:</a:t>
            </a:r>
          </a:p>
          <a:p>
            <a:pPr lvl="1"/>
            <a:r>
              <a:rPr lang="en-US" dirty="0"/>
              <a:t>Put the T1, brainmask, and aseg volumes in the space of ‘mpr1’ (the original T1 MRI)</a:t>
            </a:r>
          </a:p>
          <a:p>
            <a:pPr lvl="1"/>
            <a:r>
              <a:rPr lang="en-US" dirty="0"/>
              <a:t>Convert the .mgz files to NIfTI (.nii)</a:t>
            </a:r>
          </a:p>
          <a:p>
            <a:pPr lvl="1"/>
            <a:r>
              <a:rPr lang="en-US" dirty="0"/>
              <a:t>Load the volumes and normalize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C4EDF-8786-103B-D734-96C1E69C7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0" y="2248869"/>
            <a:ext cx="7947290" cy="344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75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324" y="4769834"/>
            <a:ext cx="5279972" cy="2077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528AC5-FAEF-D056-5E14-8B44905FF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 FreeSurfer Outputs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62286F-C0AB-5499-6760-1B52EEE62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951" y="139411"/>
            <a:ext cx="5368345" cy="21263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A2FE51-7A0B-71DF-CCE1-1F2B00CCA34E}"/>
              </a:ext>
            </a:extLst>
          </p:cNvPr>
          <p:cNvSpPr txBox="1"/>
          <p:nvPr/>
        </p:nvSpPr>
        <p:spPr>
          <a:xfrm>
            <a:off x="6848324" y="-3663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T1.nii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094275-98B3-795B-765F-A9B3B19E4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324" y="2402005"/>
            <a:ext cx="5279972" cy="20816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F8D078-2D58-CDAE-6FEA-770546C83C80}"/>
              </a:ext>
            </a:extLst>
          </p:cNvPr>
          <p:cNvSpPr txBox="1"/>
          <p:nvPr/>
        </p:nvSpPr>
        <p:spPr>
          <a:xfrm>
            <a:off x="6848324" y="2168044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aseg.nii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3F3E1-050F-BD6D-EAA9-F52E0E001AF8}"/>
              </a:ext>
            </a:extLst>
          </p:cNvPr>
          <p:cNvSpPr txBox="1"/>
          <p:nvPr/>
        </p:nvSpPr>
        <p:spPr>
          <a:xfrm>
            <a:off x="6759951" y="4464612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T1.nii with </a:t>
            </a:r>
            <a:r>
              <a:rPr lang="en-US" b="1" dirty="0" err="1"/>
              <a:t>brainmask.nii</a:t>
            </a:r>
            <a:r>
              <a:rPr lang="en-US" b="1" dirty="0"/>
              <a:t> as overlay in red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601687-A9F6-3F31-BAEE-2B18B3934007}"/>
              </a:ext>
            </a:extLst>
          </p:cNvPr>
          <p:cNvSpPr txBox="1"/>
          <p:nvPr/>
        </p:nvSpPr>
        <p:spPr>
          <a:xfrm>
            <a:off x="591961" y="1404733"/>
            <a:ext cx="588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B3E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/>
              <a:t>Visualize the FreeSurfer outputs using </a:t>
            </a:r>
            <a:r>
              <a:rPr lang="en-US" dirty="0" err="1"/>
              <a:t>PlotSlices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587619-FA40-499F-B510-AC29A7182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45" y="2537376"/>
            <a:ext cx="6477920" cy="291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78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CEDE-E59B-D0A1-0C85-69FF2C94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596966" cy="1320800"/>
          </a:xfrm>
        </p:spPr>
        <p:txBody>
          <a:bodyPr/>
          <a:lstStyle/>
          <a:p>
            <a:r>
              <a:rPr lang="en-US" dirty="0"/>
              <a:t>Align the volume and cortex using ‘fsLR’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300768-64C0-3033-DE28-03BA782D90D1}"/>
              </a:ext>
            </a:extLst>
          </p:cNvPr>
          <p:cNvSpPr txBox="1">
            <a:spLocks/>
          </p:cNvSpPr>
          <p:nvPr/>
        </p:nvSpPr>
        <p:spPr>
          <a:xfrm>
            <a:off x="588434" y="1398589"/>
            <a:ext cx="7559230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fsLR script will take ~350-400s to complete</a:t>
            </a:r>
          </a:p>
          <a:p>
            <a:pPr lvl="1"/>
            <a:r>
              <a:rPr lang="en-US" dirty="0"/>
              <a:t>Note: If less than 350-400s has elapsed while running </a:t>
            </a:r>
            <a:r>
              <a:rPr lang="en-US" dirty="0" err="1"/>
              <a:t>fsLR</a:t>
            </a:r>
            <a:r>
              <a:rPr lang="en-US" dirty="0"/>
              <a:t>, check your paths and try again. You can otherwise tell if any errors occurred by checking if there are any files in the </a:t>
            </a:r>
            <a:r>
              <a:rPr lang="en-US" dirty="0" err="1"/>
              <a:t>fsLR</a:t>
            </a:r>
            <a:r>
              <a:rPr lang="en-US" dirty="0"/>
              <a:t> output directory. If the script was successful, the output directory will be populated.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1F88C-B995-8140-E6E6-955FF69AB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86" y="3429000"/>
            <a:ext cx="9060862" cy="21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66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A462-AE6A-6D49-696D-23A4176EB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the volume and cortex using ‘</a:t>
            </a:r>
            <a:r>
              <a:rPr lang="en-US" dirty="0" err="1"/>
              <a:t>fsLR</a:t>
            </a:r>
            <a:r>
              <a:rPr lang="en-US" dirty="0"/>
              <a:t>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7FCD7-9D22-6723-DCD7-82C333F10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34" y="1398589"/>
            <a:ext cx="9832148" cy="3880773"/>
          </a:xfrm>
        </p:spPr>
        <p:txBody>
          <a:bodyPr/>
          <a:lstStyle/>
          <a:p>
            <a:r>
              <a:rPr lang="en-US" dirty="0"/>
              <a:t>Run lines 157-183, which move the </a:t>
            </a:r>
            <a:r>
              <a:rPr lang="en-US" dirty="0" err="1"/>
              <a:t>fsLR</a:t>
            </a:r>
            <a:r>
              <a:rPr lang="en-US" dirty="0"/>
              <a:t> script outputs to your Output Directory “</a:t>
            </a:r>
            <a:r>
              <a:rPr lang="en-US" dirty="0" err="1"/>
              <a:t>dataout</a:t>
            </a:r>
            <a:r>
              <a:rPr lang="en-US" dirty="0"/>
              <a:t>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8957AD-46C3-0432-86F8-AB6956C8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403935"/>
            <a:ext cx="10810688" cy="368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35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CEDE-E59B-D0A1-0C85-69FF2C94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US" dirty="0"/>
              <a:t>Aligning the volume with the cortex using ‘fsLR’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300768-64C0-3033-DE28-03BA782D90D1}"/>
              </a:ext>
            </a:extLst>
          </p:cNvPr>
          <p:cNvSpPr txBox="1">
            <a:spLocks/>
          </p:cNvSpPr>
          <p:nvPr/>
        </p:nvSpPr>
        <p:spPr>
          <a:xfrm>
            <a:off x="588434" y="1398589"/>
            <a:ext cx="7559230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To complete processing, use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Convert_FSLR_WB_Ctx2mat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to add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pial,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inflated,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very Inflated,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flat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surfaces to the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Anat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structure.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5C5B4B-0C5F-1E51-A470-3BFFC1190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444" y="2719389"/>
            <a:ext cx="9551112" cy="311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3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E184AC-6AC5-6831-1F04-622AAF6E453B}"/>
              </a:ext>
            </a:extLst>
          </p:cNvPr>
          <p:cNvSpPr/>
          <p:nvPr/>
        </p:nvSpPr>
        <p:spPr>
          <a:xfrm>
            <a:off x="7831906" y="4926596"/>
            <a:ext cx="4321635" cy="176949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32038-6711-E402-436A-9A4309D3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Visualize fsLR Outputs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2CC16-55CC-54E5-04A6-BCF1DD79F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864" y="1399713"/>
            <a:ext cx="4190997" cy="3880773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PlotLRMeshes</a:t>
            </a:r>
            <a:r>
              <a:rPr lang="en-US" dirty="0"/>
              <a:t> to visualize the following surfaces: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Pial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Inflated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Very Inflated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Flat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C88DFE3-D24F-3CCD-3B36-686A153C6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16" y="183298"/>
            <a:ext cx="4229225" cy="171455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C0940D-DC12-B5A2-2B91-8C8C6A0F0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16" y="1650200"/>
            <a:ext cx="4229225" cy="17694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4904561-CD7D-4570-C971-55F221396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316" y="3319363"/>
            <a:ext cx="4229225" cy="167633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BC4EF97-85E4-8A27-83C7-702AEDE67D33}"/>
              </a:ext>
            </a:extLst>
          </p:cNvPr>
          <p:cNvSpPr txBox="1"/>
          <p:nvPr/>
        </p:nvSpPr>
        <p:spPr>
          <a:xfrm>
            <a:off x="9791215" y="142847"/>
            <a:ext cx="55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D0115C-C026-FC0C-E3C8-CAD4EC6A8ED6}"/>
              </a:ext>
            </a:extLst>
          </p:cNvPr>
          <p:cNvSpPr txBox="1"/>
          <p:nvPr/>
        </p:nvSpPr>
        <p:spPr>
          <a:xfrm>
            <a:off x="9571796" y="1658389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Inflated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2F7F44-342F-73B9-B1A3-6709A1E1DB0D}"/>
              </a:ext>
            </a:extLst>
          </p:cNvPr>
          <p:cNvSpPr txBox="1"/>
          <p:nvPr/>
        </p:nvSpPr>
        <p:spPr>
          <a:xfrm>
            <a:off x="8951750" y="3204452"/>
            <a:ext cx="208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Very Inflated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647670-F77E-4C2E-A8E9-7391F5811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5457" y="5092567"/>
            <a:ext cx="2128084" cy="16035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E153C7-99C9-0918-F0AE-D249517C3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1216" y="5144284"/>
            <a:ext cx="2111760" cy="150009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D9AF1A9-B641-7044-4717-481CC4365938}"/>
              </a:ext>
            </a:extLst>
          </p:cNvPr>
          <p:cNvSpPr txBox="1"/>
          <p:nvPr/>
        </p:nvSpPr>
        <p:spPr>
          <a:xfrm>
            <a:off x="9776178" y="484353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Flat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80" y="3687530"/>
            <a:ext cx="4972701" cy="3008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E66D72-DBC8-CC3C-1BB4-5ACC023CD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3131" y="3310813"/>
            <a:ext cx="2303645" cy="849154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3A6FE3B-B9A4-713E-A580-B6DDE9DF9CE7}"/>
              </a:ext>
            </a:extLst>
          </p:cNvPr>
          <p:cNvGrpSpPr/>
          <p:nvPr/>
        </p:nvGrpSpPr>
        <p:grpSpPr>
          <a:xfrm>
            <a:off x="5181221" y="4380755"/>
            <a:ext cx="2547465" cy="1042526"/>
            <a:chOff x="4836906" y="2840866"/>
            <a:chExt cx="2886481" cy="11812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C0032B9-7E79-894E-9B68-8CAE85DC7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36909" y="2840866"/>
              <a:ext cx="2886478" cy="118126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7B0A8C-F04B-B4D1-1FDA-B1957CE8865F}"/>
                </a:ext>
              </a:extLst>
            </p:cNvPr>
            <p:cNvSpPr/>
            <p:nvPr/>
          </p:nvSpPr>
          <p:spPr>
            <a:xfrm>
              <a:off x="4836908" y="3213750"/>
              <a:ext cx="762865" cy="1404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5A57A1-5696-E75D-F8C9-7FB5695AE114}"/>
                </a:ext>
              </a:extLst>
            </p:cNvPr>
            <p:cNvSpPr/>
            <p:nvPr/>
          </p:nvSpPr>
          <p:spPr>
            <a:xfrm>
              <a:off x="4836908" y="3519278"/>
              <a:ext cx="762865" cy="140403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11498B-A57D-C629-8164-10495057CA7F}"/>
                </a:ext>
              </a:extLst>
            </p:cNvPr>
            <p:cNvSpPr/>
            <p:nvPr/>
          </p:nvSpPr>
          <p:spPr>
            <a:xfrm>
              <a:off x="4836907" y="3660149"/>
              <a:ext cx="762865" cy="14040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A54051-9F18-E9F3-6DD2-1B913DAB55E0}"/>
                </a:ext>
              </a:extLst>
            </p:cNvPr>
            <p:cNvSpPr/>
            <p:nvPr/>
          </p:nvSpPr>
          <p:spPr>
            <a:xfrm>
              <a:off x="4836906" y="3824806"/>
              <a:ext cx="762865" cy="140403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661058-A4D4-1744-D0EC-31807DC0DCCC}"/>
              </a:ext>
            </a:extLst>
          </p:cNvPr>
          <p:cNvGrpSpPr/>
          <p:nvPr/>
        </p:nvGrpSpPr>
        <p:grpSpPr>
          <a:xfrm>
            <a:off x="5181221" y="5644068"/>
            <a:ext cx="2547465" cy="1052024"/>
            <a:chOff x="4836906" y="4081827"/>
            <a:chExt cx="2886482" cy="11920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E597F5-141E-10A1-5DF4-4AABC2C90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36910" y="4081827"/>
              <a:ext cx="2886478" cy="119202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D522AD-95DC-B4D5-A1B9-F4EF336080EC}"/>
                </a:ext>
              </a:extLst>
            </p:cNvPr>
            <p:cNvSpPr/>
            <p:nvPr/>
          </p:nvSpPr>
          <p:spPr>
            <a:xfrm>
              <a:off x="4836908" y="4496240"/>
              <a:ext cx="762865" cy="1404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8ACD6F-6738-7320-9732-8BC7C194C45A}"/>
                </a:ext>
              </a:extLst>
            </p:cNvPr>
            <p:cNvSpPr/>
            <p:nvPr/>
          </p:nvSpPr>
          <p:spPr>
            <a:xfrm>
              <a:off x="4836908" y="4801768"/>
              <a:ext cx="762865" cy="140403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6369115-8CA3-2F2B-23EF-3A3C3FCC4BC5}"/>
                </a:ext>
              </a:extLst>
            </p:cNvPr>
            <p:cNvSpPr/>
            <p:nvPr/>
          </p:nvSpPr>
          <p:spPr>
            <a:xfrm>
              <a:off x="4836907" y="4942639"/>
              <a:ext cx="762865" cy="14040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BD2B42-7DF2-7C9B-9520-B81DC065EB4F}"/>
                </a:ext>
              </a:extLst>
            </p:cNvPr>
            <p:cNvSpPr/>
            <p:nvPr/>
          </p:nvSpPr>
          <p:spPr>
            <a:xfrm>
              <a:off x="4836906" y="5107296"/>
              <a:ext cx="762865" cy="140403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FBFC6FD-3A42-7C77-0B83-56D77C09E938}"/>
              </a:ext>
            </a:extLst>
          </p:cNvPr>
          <p:cNvSpPr/>
          <p:nvPr/>
        </p:nvSpPr>
        <p:spPr>
          <a:xfrm>
            <a:off x="7831906" y="188447"/>
            <a:ext cx="4321635" cy="1511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A8F1F70-926D-9182-40AD-80760AE59223}"/>
              </a:ext>
            </a:extLst>
          </p:cNvPr>
          <p:cNvSpPr/>
          <p:nvPr/>
        </p:nvSpPr>
        <p:spPr>
          <a:xfrm>
            <a:off x="7828661" y="1741631"/>
            <a:ext cx="4321635" cy="1511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7A6F2E-8BEC-6BCF-1EC8-5FCD678A43CE}"/>
              </a:ext>
            </a:extLst>
          </p:cNvPr>
          <p:cNvSpPr/>
          <p:nvPr/>
        </p:nvSpPr>
        <p:spPr>
          <a:xfrm>
            <a:off x="7835143" y="3285086"/>
            <a:ext cx="4321635" cy="160352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FBB6F50-B365-C933-18B0-683FFDA43707}"/>
              </a:ext>
            </a:extLst>
          </p:cNvPr>
          <p:cNvSpPr/>
          <p:nvPr/>
        </p:nvSpPr>
        <p:spPr>
          <a:xfrm>
            <a:off x="7831898" y="4924115"/>
            <a:ext cx="4321635" cy="176054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C062930-45DE-5419-D780-7717EA1E690A}"/>
              </a:ext>
            </a:extLst>
          </p:cNvPr>
          <p:cNvSpPr txBox="1"/>
          <p:nvPr/>
        </p:nvSpPr>
        <p:spPr>
          <a:xfrm>
            <a:off x="5635658" y="2637967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Example Mesh</a:t>
            </a:r>
          </a:p>
          <a:p>
            <a:pPr algn="ctr"/>
            <a:r>
              <a:rPr lang="en-US" dirty="0"/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3265785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9B9FC-C38E-773F-8610-DB27626A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898466" cy="1320800"/>
          </a:xfrm>
        </p:spPr>
        <p:txBody>
          <a:bodyPr/>
          <a:lstStyle/>
          <a:p>
            <a:r>
              <a:rPr lang="en-US" dirty="0"/>
              <a:t>Segment the head and make a mask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B8963-E1D4-9ABD-039C-2FA572139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34" y="1398589"/>
            <a:ext cx="8596668" cy="3880773"/>
          </a:xfrm>
        </p:spPr>
        <p:txBody>
          <a:bodyPr/>
          <a:lstStyle/>
          <a:p>
            <a:r>
              <a:rPr lang="en-US" dirty="0"/>
              <a:t>Use NeuroDOT to segment the head and make the whole head mask</a:t>
            </a:r>
          </a:p>
          <a:p>
            <a:pPr lvl="1"/>
            <a:r>
              <a:rPr lang="en-US" sz="1600" dirty="0"/>
              <a:t>Call </a:t>
            </a:r>
            <a:r>
              <a:rPr lang="en-US" sz="1600" i="1" dirty="0"/>
              <a:t>Segment5R_fs</a:t>
            </a:r>
            <a:r>
              <a:rPr lang="en-US" sz="1600" dirty="0"/>
              <a:t> if you have both T1 and T2 images</a:t>
            </a:r>
          </a:p>
          <a:p>
            <a:pPr lvl="1"/>
            <a:r>
              <a:rPr lang="en-US" sz="1600" dirty="0"/>
              <a:t>Call </a:t>
            </a:r>
            <a:r>
              <a:rPr lang="en-US" sz="1600" i="1" dirty="0"/>
              <a:t>Segment5R_fs_noT2</a:t>
            </a:r>
            <a:r>
              <a:rPr lang="en-US" sz="1600" dirty="0"/>
              <a:t> if you only have a T1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6F1BC-1F9C-CDCB-3B7A-328C99F3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282" y="4100975"/>
            <a:ext cx="5755439" cy="2312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4D7B3A-BFA3-B3CF-8441-33718440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9" y="3351213"/>
            <a:ext cx="6356003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82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4A50-C2A2-049A-F01A-46B7F5E38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Optical Tomography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78586-C28A-F9DB-E7B0-B5508FF62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376" y="1435271"/>
            <a:ext cx="4220591" cy="42764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B: modeling of the tissue shape, optical property distribution, and source/detector locations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C: modeling of the light emission, diffusion, and detection through the head</a:t>
            </a:r>
          </a:p>
          <a:p>
            <a:pPr lvl="1"/>
            <a:r>
              <a:rPr lang="en-US" dirty="0"/>
              <a:t>D: preprocessing of the raw source-detector measurements</a:t>
            </a:r>
          </a:p>
          <a:p>
            <a:pPr lvl="1"/>
            <a:r>
              <a:rPr lang="en-US" dirty="0"/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4503E-5F56-C24A-60CC-803ADCBF85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891" y="1558925"/>
            <a:ext cx="5765390" cy="3885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595D5D-D706-D327-FB33-B7627905F6D8}"/>
              </a:ext>
            </a:extLst>
          </p:cNvPr>
          <p:cNvSpPr txBox="1"/>
          <p:nvPr/>
        </p:nvSpPr>
        <p:spPr>
          <a:xfrm>
            <a:off x="761757" y="6003392"/>
            <a:ext cx="8706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head model based on the MNI152 atlas included with NeuroDOT. The additional processing required to generate a participant-specific head model is presented in this tutorial. </a:t>
            </a:r>
          </a:p>
        </p:txBody>
      </p:sp>
    </p:spTree>
    <p:extLst>
      <p:ext uri="{BB962C8B-B14F-4D97-AF65-F5344CB8AC3E}">
        <p14:creationId xmlns:p14="http://schemas.microsoft.com/office/powerpoint/2010/main" val="2375573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1ADC-B742-C903-88EE-195D09DB1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500854" cy="1320800"/>
          </a:xfrm>
        </p:spPr>
        <p:txBody>
          <a:bodyPr/>
          <a:lstStyle/>
          <a:p>
            <a:r>
              <a:rPr lang="en-US" dirty="0"/>
              <a:t>Prepare for low-density head 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00D4B-EB63-44A0-FF8A-18DB4ED34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34" y="1398589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Parameters</a:t>
            </a:r>
          </a:p>
          <a:p>
            <a:pPr lvl="1"/>
            <a:r>
              <a:rPr lang="en-US" dirty="0"/>
              <a:t>Facet_distance = error tolerance at boundary for node positions</a:t>
            </a:r>
          </a:p>
          <a:p>
            <a:pPr lvl="1"/>
            <a:r>
              <a:rPr lang="en-US" dirty="0"/>
              <a:t>Facet_size = size of surface triangles of mesh</a:t>
            </a:r>
          </a:p>
          <a:p>
            <a:pPr lvl="1"/>
            <a:r>
              <a:rPr lang="en-US" dirty="0"/>
              <a:t>Cell_size = size of internal tetrahedra</a:t>
            </a:r>
          </a:p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E45377-30F5-717C-9EF3-9B88CC2CA763}"/>
              </a:ext>
            </a:extLst>
          </p:cNvPr>
          <p:cNvGrpSpPr/>
          <p:nvPr/>
        </p:nvGrpSpPr>
        <p:grpSpPr>
          <a:xfrm>
            <a:off x="8511779" y="1997332"/>
            <a:ext cx="3332818" cy="3647636"/>
            <a:chOff x="6098665" y="1842560"/>
            <a:chExt cx="3332818" cy="3647636"/>
          </a:xfrm>
          <a:solidFill>
            <a:schemeClr val="bg1"/>
          </a:solidFill>
        </p:grpSpPr>
        <p:sp>
          <p:nvSpPr>
            <p:cNvPr id="17" name="Rounded Rectangle 2">
              <a:extLst>
                <a:ext uri="{FF2B5EF4-FFF2-40B4-BE49-F238E27FC236}">
                  <a16:creationId xmlns:a16="http://schemas.microsoft.com/office/drawing/2014/main" id="{F35C9BFF-0BA9-CB0A-11FA-80C3EE7B2746}"/>
                </a:ext>
              </a:extLst>
            </p:cNvPr>
            <p:cNvSpPr/>
            <p:nvPr/>
          </p:nvSpPr>
          <p:spPr>
            <a:xfrm>
              <a:off x="6607657" y="1842560"/>
              <a:ext cx="2314834" cy="5374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Head Segmentation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&amp; Data Registration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DFE29B-66B4-BED7-B2A8-41918688FC20}"/>
                </a:ext>
              </a:extLst>
            </p:cNvPr>
            <p:cNvCxnSpPr>
              <a:cxnSpLocks/>
              <a:stCxn id="24" idx="2"/>
              <a:endCxn id="19" idx="0"/>
            </p:cNvCxnSpPr>
            <p:nvPr/>
          </p:nvCxnSpPr>
          <p:spPr>
            <a:xfrm>
              <a:off x="7765074" y="3972328"/>
              <a:ext cx="0" cy="41432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Rounded Rectangle 26">
              <a:extLst>
                <a:ext uri="{FF2B5EF4-FFF2-40B4-BE49-F238E27FC236}">
                  <a16:creationId xmlns:a16="http://schemas.microsoft.com/office/drawing/2014/main" id="{EA1C040C-BDD2-2605-8F65-14D3A06C83A7}"/>
                </a:ext>
              </a:extLst>
            </p:cNvPr>
            <p:cNvSpPr/>
            <p:nvPr/>
          </p:nvSpPr>
          <p:spPr>
            <a:xfrm>
              <a:off x="6182531" y="4386653"/>
              <a:ext cx="3165086" cy="34460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Light Modeling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CB94E5A-E0F6-A4A5-7F57-B4B2DB4F6846}"/>
                </a:ext>
              </a:extLst>
            </p:cNvPr>
            <p:cNvCxnSpPr>
              <a:cxnSpLocks/>
              <a:stCxn id="19" idx="2"/>
              <a:endCxn id="25" idx="0"/>
            </p:cNvCxnSpPr>
            <p:nvPr/>
          </p:nvCxnSpPr>
          <p:spPr>
            <a:xfrm>
              <a:off x="7765074" y="4731262"/>
              <a:ext cx="0" cy="41432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EAE672C-3508-6FDE-98E9-5158650A6489}"/>
                </a:ext>
              </a:extLst>
            </p:cNvPr>
            <p:cNvCxnSpPr>
              <a:cxnSpLocks/>
              <a:stCxn id="17" idx="2"/>
              <a:endCxn id="22" idx="0"/>
            </p:cNvCxnSpPr>
            <p:nvPr/>
          </p:nvCxnSpPr>
          <p:spPr>
            <a:xfrm>
              <a:off x="7765074" y="2380025"/>
              <a:ext cx="0" cy="41515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Rounded Rectangle 32">
              <a:extLst>
                <a:ext uri="{FF2B5EF4-FFF2-40B4-BE49-F238E27FC236}">
                  <a16:creationId xmlns:a16="http://schemas.microsoft.com/office/drawing/2014/main" id="{9339FA61-49D9-BE64-3E5C-2EC60CA70342}"/>
                </a:ext>
              </a:extLst>
            </p:cNvPr>
            <p:cNvSpPr/>
            <p:nvPr/>
          </p:nvSpPr>
          <p:spPr>
            <a:xfrm>
              <a:off x="6584962" y="2795183"/>
              <a:ext cx="2360224" cy="377410"/>
            </a:xfrm>
            <a:prstGeom prst="roundRect">
              <a:avLst/>
            </a:prstGeom>
            <a:solidFill>
              <a:schemeClr val="accent1"/>
            </a:solidFill>
            <a:ln w="571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Mesh Generation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387E8BF-10B6-DDDA-6F5E-6A4E6A93178E}"/>
                </a:ext>
              </a:extLst>
            </p:cNvPr>
            <p:cNvCxnSpPr>
              <a:cxnSpLocks/>
              <a:stCxn id="22" idx="2"/>
              <a:endCxn id="24" idx="0"/>
            </p:cNvCxnSpPr>
            <p:nvPr/>
          </p:nvCxnSpPr>
          <p:spPr>
            <a:xfrm>
              <a:off x="7765074" y="3172593"/>
              <a:ext cx="0" cy="42232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Rounded Rectangle 34">
              <a:extLst>
                <a:ext uri="{FF2B5EF4-FFF2-40B4-BE49-F238E27FC236}">
                  <a16:creationId xmlns:a16="http://schemas.microsoft.com/office/drawing/2014/main" id="{02468788-0115-CD80-D49E-5FCA2C9C1441}"/>
                </a:ext>
              </a:extLst>
            </p:cNvPr>
            <p:cNvSpPr/>
            <p:nvPr/>
          </p:nvSpPr>
          <p:spPr>
            <a:xfrm>
              <a:off x="6584962" y="3594918"/>
              <a:ext cx="2360224" cy="37741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Array Alignment</a:t>
              </a:r>
            </a:p>
          </p:txBody>
        </p:sp>
        <p:sp>
          <p:nvSpPr>
            <p:cNvPr id="25" name="Rounded Rectangle 35">
              <a:extLst>
                <a:ext uri="{FF2B5EF4-FFF2-40B4-BE49-F238E27FC236}">
                  <a16:creationId xmlns:a16="http://schemas.microsoft.com/office/drawing/2014/main" id="{F789F837-E212-594D-551D-0742BC95C6EA}"/>
                </a:ext>
              </a:extLst>
            </p:cNvPr>
            <p:cNvSpPr/>
            <p:nvPr/>
          </p:nvSpPr>
          <p:spPr>
            <a:xfrm>
              <a:off x="6098665" y="5145587"/>
              <a:ext cx="3332818" cy="34460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Validate Sensitivity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AD27AFD-AA79-166C-CFA0-D7810D232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330889"/>
            <a:ext cx="7112765" cy="2917511"/>
          </a:xfrm>
          <a:prstGeom prst="rect">
            <a:avLst/>
          </a:prstGeom>
        </p:spPr>
      </p:pic>
      <p:sp>
        <p:nvSpPr>
          <p:cNvPr id="7" name="Rounded Rectangle 32">
            <a:extLst>
              <a:ext uri="{FF2B5EF4-FFF2-40B4-BE49-F238E27FC236}">
                <a16:creationId xmlns:a16="http://schemas.microsoft.com/office/drawing/2014/main" id="{47835485-F782-8413-499F-A33C3EF5D4C8}"/>
              </a:ext>
            </a:extLst>
          </p:cNvPr>
          <p:cNvSpPr/>
          <p:nvPr/>
        </p:nvSpPr>
        <p:spPr>
          <a:xfrm>
            <a:off x="8998076" y="1282709"/>
            <a:ext cx="2360224" cy="37741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Set up directories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1C4B6A-D9FC-AC3B-DD77-C46FC5DEC23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0178188" y="1660119"/>
            <a:ext cx="0" cy="352828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92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0AEA0-2A85-B11A-6225-22EA51CF3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952566" cy="1320800"/>
          </a:xfrm>
        </p:spPr>
        <p:txBody>
          <a:bodyPr>
            <a:normAutofit/>
          </a:bodyPr>
          <a:lstStyle/>
          <a:p>
            <a:r>
              <a:rPr lang="en-US" sz="2800" dirty="0"/>
              <a:t>Generate low-density head mesh in coordinate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461A3-E10B-A3FB-ED98-A68539588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34" y="1404228"/>
            <a:ext cx="4605866" cy="3880773"/>
          </a:xfrm>
        </p:spPr>
        <p:txBody>
          <a:bodyPr/>
          <a:lstStyle/>
          <a:p>
            <a:r>
              <a:rPr lang="en-US" dirty="0"/>
              <a:t>For atlas-based head models: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Param.Offset is set to [0,0,0] to be input when generating the head mesh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Change_space_coords</a:t>
            </a:r>
            <a:r>
              <a:rPr lang="en-US" dirty="0"/>
              <a:t> is used to place the mesh in coordinate space</a:t>
            </a:r>
          </a:p>
          <a:p>
            <a:r>
              <a:rPr lang="en-US" dirty="0"/>
              <a:t>For participant-specific head models: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Param.Offset is set to equal the center of the volume, infoT1.center</a:t>
            </a:r>
          </a:p>
          <a:p>
            <a:pPr lvl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402493-9591-57EC-C321-E47D1FAAE0A3}"/>
              </a:ext>
            </a:extLst>
          </p:cNvPr>
          <p:cNvSpPr/>
          <p:nvPr/>
        </p:nvSpPr>
        <p:spPr>
          <a:xfrm>
            <a:off x="3526702" y="4516220"/>
            <a:ext cx="1407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“index space”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is non-negative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467016-5C68-AB56-FEC6-98A642008759}"/>
              </a:ext>
            </a:extLst>
          </p:cNvPr>
          <p:cNvSpPr/>
          <p:nvPr/>
        </p:nvSpPr>
        <p:spPr>
          <a:xfrm>
            <a:off x="0" y="4317925"/>
            <a:ext cx="23077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 “coordinate space”, the origin is located in </a:t>
            </a:r>
            <a:r>
              <a:rPr lang="en-US" sz="1400" dirty="0">
                <a:solidFill>
                  <a:prstClr val="white"/>
                </a:solidFill>
                <a:latin typeface="Trebuchet MS" panose="020B0603020202020204"/>
              </a:rPr>
              <a:t>the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enter of volume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E1C0D-54F1-993B-E244-61F9059AE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1" y="5051043"/>
            <a:ext cx="1946279" cy="18069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BC8EAE-5832-C5CA-B69F-24911273D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315" y="5039440"/>
            <a:ext cx="2002533" cy="18069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717438-ABBB-E184-246A-3899AB28E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532" y="1768155"/>
            <a:ext cx="6747780" cy="40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71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80" y="1028700"/>
            <a:ext cx="3436984" cy="1959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37A87-13EB-D32A-1108-FFD28BCA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the initial pad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F544B-7D9E-35A7-7278-0AB6EADAF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34" y="1401764"/>
            <a:ext cx="4126537" cy="3880773"/>
          </a:xfrm>
        </p:spPr>
        <p:txBody>
          <a:bodyPr/>
          <a:lstStyle/>
          <a:p>
            <a:r>
              <a:rPr lang="en-US" dirty="0"/>
              <a:t>For this tutorial, the LUMO Visual Pad will be used.</a:t>
            </a:r>
          </a:p>
          <a:p>
            <a:pPr lvl="1"/>
            <a:r>
              <a:rPr lang="en-US" dirty="0"/>
              <a:t>36 sources and 48 detectors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34CF3C-6894-6E47-8332-96FC191865D3}"/>
              </a:ext>
            </a:extLst>
          </p:cNvPr>
          <p:cNvGrpSpPr/>
          <p:nvPr/>
        </p:nvGrpSpPr>
        <p:grpSpPr>
          <a:xfrm>
            <a:off x="8253814" y="1847363"/>
            <a:ext cx="3332818" cy="3647636"/>
            <a:chOff x="6098665" y="1842560"/>
            <a:chExt cx="3332818" cy="3647636"/>
          </a:xfrm>
          <a:solidFill>
            <a:schemeClr val="bg1"/>
          </a:solidFill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D30721FE-BA71-53A9-289A-A9BC1ED54B80}"/>
                </a:ext>
              </a:extLst>
            </p:cNvPr>
            <p:cNvSpPr/>
            <p:nvPr/>
          </p:nvSpPr>
          <p:spPr>
            <a:xfrm>
              <a:off x="6607657" y="1842560"/>
              <a:ext cx="2314834" cy="5374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Head Segmentation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&amp; Data Registration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84D90DD-E757-617F-1349-C38712F2F980}"/>
                </a:ext>
              </a:extLst>
            </p:cNvPr>
            <p:cNvCxnSpPr>
              <a:cxnSpLocks/>
              <a:stCxn id="14" idx="2"/>
              <a:endCxn id="9" idx="0"/>
            </p:cNvCxnSpPr>
            <p:nvPr/>
          </p:nvCxnSpPr>
          <p:spPr>
            <a:xfrm>
              <a:off x="7765074" y="3972328"/>
              <a:ext cx="0" cy="41432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Rounded Rectangle 26">
              <a:extLst>
                <a:ext uri="{FF2B5EF4-FFF2-40B4-BE49-F238E27FC236}">
                  <a16:creationId xmlns:a16="http://schemas.microsoft.com/office/drawing/2014/main" id="{D4C8CE36-B12F-40E2-4FD5-479A665DC922}"/>
                </a:ext>
              </a:extLst>
            </p:cNvPr>
            <p:cNvSpPr/>
            <p:nvPr/>
          </p:nvSpPr>
          <p:spPr>
            <a:xfrm>
              <a:off x="6182531" y="4386653"/>
              <a:ext cx="3165086" cy="34460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Light Modeling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5E0BFAB-38DB-CB4E-D2B8-A23B503FE67E}"/>
                </a:ext>
              </a:extLst>
            </p:cNvPr>
            <p:cNvCxnSpPr>
              <a:cxnSpLocks/>
              <a:stCxn id="9" idx="2"/>
              <a:endCxn id="15" idx="0"/>
            </p:cNvCxnSpPr>
            <p:nvPr/>
          </p:nvCxnSpPr>
          <p:spPr>
            <a:xfrm>
              <a:off x="7765074" y="4731262"/>
              <a:ext cx="0" cy="41432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B8E1593-C6D4-F0F5-3944-DD602ABA6E63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>
              <a:off x="7765074" y="2380025"/>
              <a:ext cx="0" cy="41515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Rounded Rectangle 32">
              <a:extLst>
                <a:ext uri="{FF2B5EF4-FFF2-40B4-BE49-F238E27FC236}">
                  <a16:creationId xmlns:a16="http://schemas.microsoft.com/office/drawing/2014/main" id="{34CF2D0E-F1CB-45C1-5C42-65DE0498DFF6}"/>
                </a:ext>
              </a:extLst>
            </p:cNvPr>
            <p:cNvSpPr/>
            <p:nvPr/>
          </p:nvSpPr>
          <p:spPr>
            <a:xfrm>
              <a:off x="6584962" y="2795183"/>
              <a:ext cx="2360224" cy="37741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Mesh Generation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FB55C25-C930-2916-22FB-8EB246D9A15A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7765074" y="3172593"/>
              <a:ext cx="0" cy="42232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Rounded Rectangle 34">
              <a:extLst>
                <a:ext uri="{FF2B5EF4-FFF2-40B4-BE49-F238E27FC236}">
                  <a16:creationId xmlns:a16="http://schemas.microsoft.com/office/drawing/2014/main" id="{CD98A581-83E9-B8CA-5F40-9AE043CBE966}"/>
                </a:ext>
              </a:extLst>
            </p:cNvPr>
            <p:cNvSpPr/>
            <p:nvPr/>
          </p:nvSpPr>
          <p:spPr>
            <a:xfrm>
              <a:off x="6584962" y="3594918"/>
              <a:ext cx="2360224" cy="377410"/>
            </a:xfrm>
            <a:prstGeom prst="roundRect">
              <a:avLst/>
            </a:prstGeom>
            <a:solidFill>
              <a:schemeClr val="accent1"/>
            </a:solidFill>
            <a:ln w="571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Array Alignment</a:t>
              </a:r>
            </a:p>
          </p:txBody>
        </p:sp>
        <p:sp>
          <p:nvSpPr>
            <p:cNvPr id="15" name="Rounded Rectangle 35">
              <a:extLst>
                <a:ext uri="{FF2B5EF4-FFF2-40B4-BE49-F238E27FC236}">
                  <a16:creationId xmlns:a16="http://schemas.microsoft.com/office/drawing/2014/main" id="{E70CB540-ED40-B9DC-AE5F-991B1409A359}"/>
                </a:ext>
              </a:extLst>
            </p:cNvPr>
            <p:cNvSpPr/>
            <p:nvPr/>
          </p:nvSpPr>
          <p:spPr>
            <a:xfrm>
              <a:off x="6098665" y="5145587"/>
              <a:ext cx="3332818" cy="34460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Validate Sensitivity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1F2C1CE-1720-63B6-09D6-D4066046E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23" y="3237393"/>
            <a:ext cx="5656849" cy="3380416"/>
          </a:xfrm>
          <a:prstGeom prst="rect">
            <a:avLst/>
          </a:prstGeom>
        </p:spPr>
      </p:pic>
      <p:sp>
        <p:nvSpPr>
          <p:cNvPr id="17" name="Rounded Rectangle 32">
            <a:extLst>
              <a:ext uri="{FF2B5EF4-FFF2-40B4-BE49-F238E27FC236}">
                <a16:creationId xmlns:a16="http://schemas.microsoft.com/office/drawing/2014/main" id="{5F0BAE1A-A57D-CE4E-B0BE-3C51D080B630}"/>
              </a:ext>
            </a:extLst>
          </p:cNvPr>
          <p:cNvSpPr/>
          <p:nvPr/>
        </p:nvSpPr>
        <p:spPr>
          <a:xfrm>
            <a:off x="8717416" y="1125344"/>
            <a:ext cx="2360224" cy="37741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Set up directories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9F755A-36F7-E8DD-AB65-043DF29FB70D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9897528" y="1502754"/>
            <a:ext cx="0" cy="352828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016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C3863-AEBB-CE56-90C5-8018E7C19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365066" cy="1320800"/>
          </a:xfrm>
        </p:spPr>
        <p:txBody>
          <a:bodyPr>
            <a:normAutofit/>
          </a:bodyPr>
          <a:lstStyle/>
          <a:p>
            <a:r>
              <a:rPr lang="en-US" dirty="0"/>
              <a:t>Check nearest-neighbor classifications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5EC73-4C2F-CDDF-0C4D-CBA08A78F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34" y="1398589"/>
            <a:ext cx="8596668" cy="747711"/>
          </a:xfrm>
        </p:spPr>
        <p:txBody>
          <a:bodyPr>
            <a:normAutofit/>
          </a:bodyPr>
          <a:lstStyle/>
          <a:p>
            <a:r>
              <a:rPr lang="en-US" sz="2000" dirty="0"/>
              <a:t>Make sure only NN1 and NN2 exist for measurements &lt; 6cm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411CB-20A7-0A73-8381-68FF47786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260" y="1202952"/>
            <a:ext cx="3548777" cy="2709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E40C7-8584-8590-C596-0307882AD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260" y="4005813"/>
            <a:ext cx="3548777" cy="27395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EA6D67-A97A-97FD-008F-EFC53C366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34" y="2364091"/>
            <a:ext cx="7249581" cy="328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31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78F14-834F-9880-8B2F-84D02303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500854" cy="1320800"/>
          </a:xfrm>
        </p:spPr>
        <p:txBody>
          <a:bodyPr/>
          <a:lstStyle/>
          <a:p>
            <a:r>
              <a:rPr lang="en-US" dirty="0"/>
              <a:t>Place fNIRS array on the low-density mesh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982EDF-74F9-7778-4030-66260406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517" y="2892623"/>
            <a:ext cx="4922642" cy="361300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F09F325-ACC2-0C5A-AECD-BBD28016B71B}"/>
              </a:ext>
            </a:extLst>
          </p:cNvPr>
          <p:cNvGrpSpPr/>
          <p:nvPr/>
        </p:nvGrpSpPr>
        <p:grpSpPr>
          <a:xfrm>
            <a:off x="8511779" y="1997332"/>
            <a:ext cx="3332818" cy="3647636"/>
            <a:chOff x="6098665" y="1842560"/>
            <a:chExt cx="3332818" cy="3647636"/>
          </a:xfrm>
          <a:solidFill>
            <a:schemeClr val="bg1"/>
          </a:solidFill>
        </p:grpSpPr>
        <p:sp>
          <p:nvSpPr>
            <p:cNvPr id="13" name="Rounded Rectangle 2">
              <a:extLst>
                <a:ext uri="{FF2B5EF4-FFF2-40B4-BE49-F238E27FC236}">
                  <a16:creationId xmlns:a16="http://schemas.microsoft.com/office/drawing/2014/main" id="{042E074A-6B60-8EA3-27C1-1B454B6B22D4}"/>
                </a:ext>
              </a:extLst>
            </p:cNvPr>
            <p:cNvSpPr/>
            <p:nvPr/>
          </p:nvSpPr>
          <p:spPr>
            <a:xfrm>
              <a:off x="6607657" y="1842560"/>
              <a:ext cx="2314834" cy="5374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Head Segmentation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&amp; Data Registration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108A986-9A8D-0150-96A2-EDB226E45060}"/>
                </a:ext>
              </a:extLst>
            </p:cNvPr>
            <p:cNvCxnSpPr>
              <a:cxnSpLocks/>
              <a:stCxn id="30" idx="2"/>
              <a:endCxn id="15" idx="0"/>
            </p:cNvCxnSpPr>
            <p:nvPr/>
          </p:nvCxnSpPr>
          <p:spPr>
            <a:xfrm>
              <a:off x="7765074" y="3972328"/>
              <a:ext cx="0" cy="41432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Rounded Rectangle 26">
              <a:extLst>
                <a:ext uri="{FF2B5EF4-FFF2-40B4-BE49-F238E27FC236}">
                  <a16:creationId xmlns:a16="http://schemas.microsoft.com/office/drawing/2014/main" id="{4690BC0D-52A4-C9D4-759C-57B92D073324}"/>
                </a:ext>
              </a:extLst>
            </p:cNvPr>
            <p:cNvSpPr/>
            <p:nvPr/>
          </p:nvSpPr>
          <p:spPr>
            <a:xfrm>
              <a:off x="6182531" y="4386653"/>
              <a:ext cx="3165086" cy="34460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Light Modeling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745F056-52B5-CC3F-B065-89306B017244}"/>
                </a:ext>
              </a:extLst>
            </p:cNvPr>
            <p:cNvCxnSpPr>
              <a:cxnSpLocks/>
              <a:stCxn id="15" idx="2"/>
              <a:endCxn id="31" idx="0"/>
            </p:cNvCxnSpPr>
            <p:nvPr/>
          </p:nvCxnSpPr>
          <p:spPr>
            <a:xfrm>
              <a:off x="7765074" y="4731262"/>
              <a:ext cx="0" cy="41432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FF2BEE8-2B9C-294A-CE36-C67A82714DFA}"/>
                </a:ext>
              </a:extLst>
            </p:cNvPr>
            <p:cNvCxnSpPr>
              <a:cxnSpLocks/>
              <a:stCxn id="13" idx="2"/>
              <a:endCxn id="28" idx="0"/>
            </p:cNvCxnSpPr>
            <p:nvPr/>
          </p:nvCxnSpPr>
          <p:spPr>
            <a:xfrm>
              <a:off x="7765074" y="2380025"/>
              <a:ext cx="0" cy="41515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Rounded Rectangle 32">
              <a:extLst>
                <a:ext uri="{FF2B5EF4-FFF2-40B4-BE49-F238E27FC236}">
                  <a16:creationId xmlns:a16="http://schemas.microsoft.com/office/drawing/2014/main" id="{F265EF96-B5C1-BAFD-62B8-2190974AD6D5}"/>
                </a:ext>
              </a:extLst>
            </p:cNvPr>
            <p:cNvSpPr/>
            <p:nvPr/>
          </p:nvSpPr>
          <p:spPr>
            <a:xfrm>
              <a:off x="6584962" y="2795183"/>
              <a:ext cx="2360224" cy="37741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Mesh Generation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8B5F56E-7247-3AF2-2C79-C7EA3878D0D5}"/>
                </a:ext>
              </a:extLst>
            </p:cNvPr>
            <p:cNvCxnSpPr>
              <a:cxnSpLocks/>
              <a:stCxn id="28" idx="2"/>
              <a:endCxn id="30" idx="0"/>
            </p:cNvCxnSpPr>
            <p:nvPr/>
          </p:nvCxnSpPr>
          <p:spPr>
            <a:xfrm>
              <a:off x="7765074" y="3172593"/>
              <a:ext cx="0" cy="42232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Rounded Rectangle 34">
              <a:extLst>
                <a:ext uri="{FF2B5EF4-FFF2-40B4-BE49-F238E27FC236}">
                  <a16:creationId xmlns:a16="http://schemas.microsoft.com/office/drawing/2014/main" id="{CEBD3036-4AF4-1FFB-CF61-AFA2648DE4DA}"/>
                </a:ext>
              </a:extLst>
            </p:cNvPr>
            <p:cNvSpPr/>
            <p:nvPr/>
          </p:nvSpPr>
          <p:spPr>
            <a:xfrm>
              <a:off x="6584962" y="3594918"/>
              <a:ext cx="2360224" cy="377410"/>
            </a:xfrm>
            <a:prstGeom prst="roundRect">
              <a:avLst/>
            </a:prstGeom>
            <a:solidFill>
              <a:schemeClr val="accent1"/>
            </a:solidFill>
            <a:ln w="571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Array Alignment</a:t>
              </a:r>
            </a:p>
          </p:txBody>
        </p:sp>
        <p:sp>
          <p:nvSpPr>
            <p:cNvPr id="31" name="Rounded Rectangle 35">
              <a:extLst>
                <a:ext uri="{FF2B5EF4-FFF2-40B4-BE49-F238E27FC236}">
                  <a16:creationId xmlns:a16="http://schemas.microsoft.com/office/drawing/2014/main" id="{0907FA61-5D35-A8A6-F335-C65A3F047FA6}"/>
                </a:ext>
              </a:extLst>
            </p:cNvPr>
            <p:cNvSpPr/>
            <p:nvPr/>
          </p:nvSpPr>
          <p:spPr>
            <a:xfrm>
              <a:off x="6098665" y="5145587"/>
              <a:ext cx="3332818" cy="34460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Validate Sensitivity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E32BE28-3B87-5CD2-9403-0F8343F69156}"/>
              </a:ext>
            </a:extLst>
          </p:cNvPr>
          <p:cNvSpPr txBox="1"/>
          <p:nvPr/>
        </p:nvSpPr>
        <p:spPr>
          <a:xfrm>
            <a:off x="588433" y="1400432"/>
            <a:ext cx="8045751" cy="114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Run Section 2b-c, lines 339-373 to launch the AlignMe application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an in-depth tutorial on how to use AlignMe, check out “NeuroDOT_Tutorial_AlignMe.pptx” in Documentation/Tutorials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6C11E1-78AF-3DCF-BA0F-62CE2D7FC164}"/>
              </a:ext>
            </a:extLst>
          </p:cNvPr>
          <p:cNvSpPr/>
          <p:nvPr/>
        </p:nvSpPr>
        <p:spPr>
          <a:xfrm>
            <a:off x="2342771" y="4422824"/>
            <a:ext cx="1509486" cy="147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32">
            <a:extLst>
              <a:ext uri="{FF2B5EF4-FFF2-40B4-BE49-F238E27FC236}">
                <a16:creationId xmlns:a16="http://schemas.microsoft.com/office/drawing/2014/main" id="{8961663C-8B0F-2A99-950D-FFB19CAFC019}"/>
              </a:ext>
            </a:extLst>
          </p:cNvPr>
          <p:cNvSpPr/>
          <p:nvPr/>
        </p:nvSpPr>
        <p:spPr>
          <a:xfrm>
            <a:off x="8975381" y="1258913"/>
            <a:ext cx="2360224" cy="37741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Set up directories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1A2106-502D-9E39-9E73-B46D129A34F7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10155493" y="1636323"/>
            <a:ext cx="0" cy="352828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518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98A1C-2DFD-5BC4-5021-89F0E53F9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901766" cy="1320800"/>
          </a:xfrm>
        </p:spPr>
        <p:txBody>
          <a:bodyPr/>
          <a:lstStyle/>
          <a:p>
            <a:r>
              <a:rPr lang="en-US" dirty="0"/>
              <a:t>Prepare for high density mesh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E731A-FA77-92F2-AC87-B4A248BB7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33" y="1398589"/>
            <a:ext cx="10571237" cy="3880773"/>
          </a:xfrm>
        </p:spPr>
        <p:txBody>
          <a:bodyPr/>
          <a:lstStyle/>
          <a:p>
            <a:r>
              <a:rPr lang="en-US" dirty="0"/>
              <a:t>Create simplified mesh by cropping based on the relaxed optode locations.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198" y="3382069"/>
            <a:ext cx="6926804" cy="2705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581D65-FA3A-F704-A112-B178D3F25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184" y="2361032"/>
            <a:ext cx="8634240" cy="58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01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1ADC-B742-C903-88EE-195D09DB1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500854" cy="1320800"/>
          </a:xfrm>
        </p:spPr>
        <p:txBody>
          <a:bodyPr/>
          <a:lstStyle/>
          <a:p>
            <a:r>
              <a:rPr lang="en-US" dirty="0"/>
              <a:t>Prepare for high density mesh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00D4B-EB63-44A0-FF8A-18DB4ED34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33" y="1398589"/>
            <a:ext cx="7834441" cy="2380836"/>
          </a:xfrm>
        </p:spPr>
        <p:txBody>
          <a:bodyPr>
            <a:normAutofit/>
          </a:bodyPr>
          <a:lstStyle/>
          <a:p>
            <a:r>
              <a:rPr lang="en-US" dirty="0"/>
              <a:t>Parameters</a:t>
            </a:r>
          </a:p>
          <a:p>
            <a:pPr lvl="1"/>
            <a:r>
              <a:rPr lang="en-US" dirty="0"/>
              <a:t>Facet_distance = error tolerance at boundary for node positions</a:t>
            </a:r>
          </a:p>
          <a:p>
            <a:pPr lvl="1"/>
            <a:r>
              <a:rPr lang="en-US" dirty="0"/>
              <a:t>Facet_size = size of surface triangles of mesh</a:t>
            </a:r>
          </a:p>
          <a:p>
            <a:pPr lvl="2"/>
            <a:r>
              <a:rPr lang="en-US" dirty="0"/>
              <a:t>Want to keep this as small as possible for the surface to be highly faceted</a:t>
            </a:r>
          </a:p>
          <a:p>
            <a:pPr lvl="1"/>
            <a:r>
              <a:rPr lang="en-US" dirty="0"/>
              <a:t>Cell_size = size of internal tetrahedra</a:t>
            </a:r>
          </a:p>
          <a:p>
            <a:pPr lvl="2"/>
            <a:r>
              <a:rPr lang="en-US" dirty="0"/>
              <a:t>This can be changed depending on if the total number of nodes in the mesh is &gt; 999,999</a:t>
            </a:r>
          </a:p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E45377-30F5-717C-9EF3-9B88CC2CA763}"/>
              </a:ext>
            </a:extLst>
          </p:cNvPr>
          <p:cNvGrpSpPr/>
          <p:nvPr/>
        </p:nvGrpSpPr>
        <p:grpSpPr>
          <a:xfrm>
            <a:off x="8511779" y="1997332"/>
            <a:ext cx="3332818" cy="3647636"/>
            <a:chOff x="6098665" y="1842560"/>
            <a:chExt cx="3332818" cy="3647636"/>
          </a:xfrm>
          <a:solidFill>
            <a:schemeClr val="bg1"/>
          </a:solidFill>
        </p:grpSpPr>
        <p:sp>
          <p:nvSpPr>
            <p:cNvPr id="17" name="Rounded Rectangle 2">
              <a:extLst>
                <a:ext uri="{FF2B5EF4-FFF2-40B4-BE49-F238E27FC236}">
                  <a16:creationId xmlns:a16="http://schemas.microsoft.com/office/drawing/2014/main" id="{F35C9BFF-0BA9-CB0A-11FA-80C3EE7B2746}"/>
                </a:ext>
              </a:extLst>
            </p:cNvPr>
            <p:cNvSpPr/>
            <p:nvPr/>
          </p:nvSpPr>
          <p:spPr>
            <a:xfrm>
              <a:off x="6607657" y="1842560"/>
              <a:ext cx="2314834" cy="5374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Head Segmentation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&amp; Data Registration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DFE29B-66B4-BED7-B2A8-41918688FC20}"/>
                </a:ext>
              </a:extLst>
            </p:cNvPr>
            <p:cNvCxnSpPr>
              <a:cxnSpLocks/>
              <a:stCxn id="24" idx="2"/>
              <a:endCxn id="19" idx="0"/>
            </p:cNvCxnSpPr>
            <p:nvPr/>
          </p:nvCxnSpPr>
          <p:spPr>
            <a:xfrm>
              <a:off x="7765074" y="3972328"/>
              <a:ext cx="0" cy="41432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Rounded Rectangle 26">
              <a:extLst>
                <a:ext uri="{FF2B5EF4-FFF2-40B4-BE49-F238E27FC236}">
                  <a16:creationId xmlns:a16="http://schemas.microsoft.com/office/drawing/2014/main" id="{EA1C040C-BDD2-2605-8F65-14D3A06C83A7}"/>
                </a:ext>
              </a:extLst>
            </p:cNvPr>
            <p:cNvSpPr/>
            <p:nvPr/>
          </p:nvSpPr>
          <p:spPr>
            <a:xfrm>
              <a:off x="6182531" y="4386653"/>
              <a:ext cx="3165086" cy="34460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Light Modeling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CB94E5A-E0F6-A4A5-7F57-B4B2DB4F6846}"/>
                </a:ext>
              </a:extLst>
            </p:cNvPr>
            <p:cNvCxnSpPr>
              <a:cxnSpLocks/>
              <a:stCxn id="19" idx="2"/>
              <a:endCxn id="25" idx="0"/>
            </p:cNvCxnSpPr>
            <p:nvPr/>
          </p:nvCxnSpPr>
          <p:spPr>
            <a:xfrm>
              <a:off x="7765074" y="4731262"/>
              <a:ext cx="0" cy="41432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EAE672C-3508-6FDE-98E9-5158650A6489}"/>
                </a:ext>
              </a:extLst>
            </p:cNvPr>
            <p:cNvCxnSpPr>
              <a:cxnSpLocks/>
              <a:stCxn id="17" idx="2"/>
              <a:endCxn id="22" idx="0"/>
            </p:cNvCxnSpPr>
            <p:nvPr/>
          </p:nvCxnSpPr>
          <p:spPr>
            <a:xfrm>
              <a:off x="7765074" y="2380025"/>
              <a:ext cx="0" cy="41515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Rounded Rectangle 32">
              <a:extLst>
                <a:ext uri="{FF2B5EF4-FFF2-40B4-BE49-F238E27FC236}">
                  <a16:creationId xmlns:a16="http://schemas.microsoft.com/office/drawing/2014/main" id="{9339FA61-49D9-BE64-3E5C-2EC60CA70342}"/>
                </a:ext>
              </a:extLst>
            </p:cNvPr>
            <p:cNvSpPr/>
            <p:nvPr/>
          </p:nvSpPr>
          <p:spPr>
            <a:xfrm>
              <a:off x="6584962" y="2795183"/>
              <a:ext cx="2360224" cy="377410"/>
            </a:xfrm>
            <a:prstGeom prst="roundRect">
              <a:avLst/>
            </a:prstGeom>
            <a:solidFill>
              <a:schemeClr val="accent1"/>
            </a:solidFill>
            <a:ln w="571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Mesh Generation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387E8BF-10B6-DDDA-6F5E-6A4E6A93178E}"/>
                </a:ext>
              </a:extLst>
            </p:cNvPr>
            <p:cNvCxnSpPr>
              <a:cxnSpLocks/>
              <a:stCxn id="22" idx="2"/>
              <a:endCxn id="24" idx="0"/>
            </p:cNvCxnSpPr>
            <p:nvPr/>
          </p:nvCxnSpPr>
          <p:spPr>
            <a:xfrm>
              <a:off x="7765074" y="3172593"/>
              <a:ext cx="0" cy="42232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Rounded Rectangle 34">
              <a:extLst>
                <a:ext uri="{FF2B5EF4-FFF2-40B4-BE49-F238E27FC236}">
                  <a16:creationId xmlns:a16="http://schemas.microsoft.com/office/drawing/2014/main" id="{02468788-0115-CD80-D49E-5FCA2C9C1441}"/>
                </a:ext>
              </a:extLst>
            </p:cNvPr>
            <p:cNvSpPr/>
            <p:nvPr/>
          </p:nvSpPr>
          <p:spPr>
            <a:xfrm>
              <a:off x="6584962" y="3594918"/>
              <a:ext cx="2360224" cy="37741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Array Alignment</a:t>
              </a:r>
            </a:p>
          </p:txBody>
        </p:sp>
        <p:sp>
          <p:nvSpPr>
            <p:cNvPr id="25" name="Rounded Rectangle 35">
              <a:extLst>
                <a:ext uri="{FF2B5EF4-FFF2-40B4-BE49-F238E27FC236}">
                  <a16:creationId xmlns:a16="http://schemas.microsoft.com/office/drawing/2014/main" id="{F789F837-E212-594D-551D-0742BC95C6EA}"/>
                </a:ext>
              </a:extLst>
            </p:cNvPr>
            <p:cNvSpPr/>
            <p:nvPr/>
          </p:nvSpPr>
          <p:spPr>
            <a:xfrm>
              <a:off x="6098665" y="5145587"/>
              <a:ext cx="3332818" cy="34460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Validate Sensitivity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4AEAFCA-15F2-CC5D-E784-9A1F74527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813" y="3956204"/>
            <a:ext cx="5380627" cy="2292196"/>
          </a:xfrm>
          <a:prstGeom prst="rect">
            <a:avLst/>
          </a:prstGeom>
        </p:spPr>
      </p:pic>
      <p:sp>
        <p:nvSpPr>
          <p:cNvPr id="5" name="Rounded Rectangle 32">
            <a:extLst>
              <a:ext uri="{FF2B5EF4-FFF2-40B4-BE49-F238E27FC236}">
                <a16:creationId xmlns:a16="http://schemas.microsoft.com/office/drawing/2014/main" id="{92E5CFDB-211E-7533-1C4E-1906A9C26DC0}"/>
              </a:ext>
            </a:extLst>
          </p:cNvPr>
          <p:cNvSpPr/>
          <p:nvPr/>
        </p:nvSpPr>
        <p:spPr>
          <a:xfrm>
            <a:off x="8975381" y="1258913"/>
            <a:ext cx="2360224" cy="37741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Set up directories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ACB5A2-F660-8BEE-390B-A42D530C095D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0155493" y="1636323"/>
            <a:ext cx="0" cy="352828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544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35211-C8EF-04E8-0A1D-87478B1AF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high-density mesh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F95B7A-A778-EDBA-365C-F2586D7B4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160" y="179736"/>
            <a:ext cx="2537482" cy="26236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83F1CC-4CED-3BCA-C634-1677153D0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24" y="4349964"/>
            <a:ext cx="2533651" cy="23415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FC1AD8-FB90-CD12-5178-DCACF95D4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160" y="2929068"/>
            <a:ext cx="2537483" cy="12951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A0C5CB-BB8C-6CB0-AEA0-9913E6B48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6" y="2399181"/>
            <a:ext cx="8610094" cy="2059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D7874-6ACC-C584-34CE-BB77CB517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62523"/>
            <a:ext cx="8638770" cy="78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48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20A9-AA7C-8F7E-EA33-782261FB1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 </a:t>
            </a:r>
            <a:r>
              <a:rPr lang="en-US" dirty="0" err="1"/>
              <a:t>optodes</a:t>
            </a:r>
            <a:r>
              <a:rPr lang="en-US" dirty="0"/>
              <a:t> on the high-density mesh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4086C0-704C-093E-DACB-946898709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516" y="2623698"/>
            <a:ext cx="3446884" cy="3290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80" y="4269124"/>
            <a:ext cx="3048892" cy="2475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725" y="4269124"/>
            <a:ext cx="3048892" cy="25104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3FCE30-F4C0-E490-352D-C6355E6E5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74" y="1658472"/>
            <a:ext cx="7904988" cy="247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86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1019-1C0C-EEB4-4FE6-B2874B23F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Pad Info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7EDD5-CD1D-70CD-BA07-43C603C71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974326-2327-0017-A795-4ED8656DF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05" y="1632445"/>
            <a:ext cx="9713448" cy="493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08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5C501-906F-B24D-3398-7A34ACF2C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C7A51"/>
                </a:solidFill>
              </a:rPr>
              <a:t>Participant Specific Head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8A678-3617-542A-D10D-85DFA0375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35" y="1433692"/>
            <a:ext cx="7153130" cy="502467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This tutorial will follow the </a:t>
            </a:r>
            <a:r>
              <a:rPr lang="en-US" dirty="0" err="1">
                <a:solidFill>
                  <a:schemeClr val="tx1"/>
                </a:solidFill>
              </a:rPr>
              <a:t>Script_for_Participant_Specific_Head_Modeling.m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In this tutorial you will complete: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FC6969"/>
                </a:solidFill>
              </a:rPr>
              <a:t>Head segmentation and data registration with FreeSurfer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>
                <a:solidFill>
                  <a:srgbClr val="FC6969"/>
                </a:solidFill>
              </a:rPr>
              <a:t>Unpack FreeSurfer outputs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>
                <a:solidFill>
                  <a:srgbClr val="FC6969"/>
                </a:solidFill>
              </a:rPr>
              <a:t>Segment the head with NeuroDOT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EC7A51"/>
                </a:solidFill>
              </a:rPr>
              <a:t>Computational head mesh generation and array alignment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>
                <a:solidFill>
                  <a:srgbClr val="EC7A51"/>
                </a:solidFill>
              </a:rPr>
              <a:t>Make low and high density meshes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>
                <a:solidFill>
                  <a:srgbClr val="EC7A51"/>
                </a:solidFill>
              </a:rPr>
              <a:t>Use AlignMe to align the array with the mesh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>
                <a:solidFill>
                  <a:srgbClr val="EC7A51"/>
                </a:solidFill>
              </a:rPr>
              <a:t>Relax optodes on the head mesh and save relaxed optode positions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>
                <a:solidFill>
                  <a:srgbClr val="EC7A51"/>
                </a:solidFill>
              </a:rPr>
              <a:t>Remove unused nodes from mesh for computational efficiency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Model light diffusion in the head and calculate, visualize, and            validate the sensitivity profile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Make “A” sensitivity matrix with NIRFASTer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Package data and save with “A”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Make the flat field reconstruction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Visualize the sensitivity profile</a:t>
            </a:r>
          </a:p>
          <a:p>
            <a:r>
              <a:rPr lang="en-US" dirty="0"/>
              <a:t>We will use the LUMO visual pad as an example: </a:t>
            </a:r>
            <a:r>
              <a:rPr lang="en-US" dirty="0">
                <a:solidFill>
                  <a:schemeClr val="tx1"/>
                </a:solidFill>
              </a:rPr>
              <a:t>Pad_LUMO_adult_visual.mat</a:t>
            </a:r>
          </a:p>
          <a:p>
            <a:pPr lvl="1"/>
            <a:endParaRPr lang="en-US" dirty="0"/>
          </a:p>
          <a:p>
            <a:pPr lvl="1"/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EED3C66-C7B0-507C-6646-770F4817E617}"/>
              </a:ext>
            </a:extLst>
          </p:cNvPr>
          <p:cNvGrpSpPr/>
          <p:nvPr/>
        </p:nvGrpSpPr>
        <p:grpSpPr>
          <a:xfrm>
            <a:off x="8808662" y="2013527"/>
            <a:ext cx="3332818" cy="3714568"/>
            <a:chOff x="6098665" y="1775628"/>
            <a:chExt cx="3332818" cy="3714568"/>
          </a:xfrm>
          <a:solidFill>
            <a:schemeClr val="bg1"/>
          </a:solidFill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C45A2C72-DC76-1628-F3F4-DB253FFC2D2D}"/>
                </a:ext>
              </a:extLst>
            </p:cNvPr>
            <p:cNvSpPr/>
            <p:nvPr/>
          </p:nvSpPr>
          <p:spPr>
            <a:xfrm>
              <a:off x="6607657" y="1775628"/>
              <a:ext cx="2314834" cy="604397"/>
            </a:xfrm>
            <a:prstGeom prst="roundRect">
              <a:avLst/>
            </a:prstGeom>
            <a:solidFill>
              <a:srgbClr val="EF6464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Head Segmentation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&amp; Data Registration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391E883-2E60-1CFC-48DA-3B640C419CBB}"/>
                </a:ext>
              </a:extLst>
            </p:cNvPr>
            <p:cNvCxnSpPr>
              <a:cxnSpLocks/>
              <a:stCxn id="16" idx="2"/>
              <a:endCxn id="11" idx="0"/>
            </p:cNvCxnSpPr>
            <p:nvPr/>
          </p:nvCxnSpPr>
          <p:spPr>
            <a:xfrm>
              <a:off x="7765074" y="3972328"/>
              <a:ext cx="0" cy="41432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Rounded Rectangle 26">
              <a:extLst>
                <a:ext uri="{FF2B5EF4-FFF2-40B4-BE49-F238E27FC236}">
                  <a16:creationId xmlns:a16="http://schemas.microsoft.com/office/drawing/2014/main" id="{FAC7AB16-047B-1B11-5A9C-189B814206D1}"/>
                </a:ext>
              </a:extLst>
            </p:cNvPr>
            <p:cNvSpPr/>
            <p:nvPr/>
          </p:nvSpPr>
          <p:spPr>
            <a:xfrm>
              <a:off x="6182531" y="4386653"/>
              <a:ext cx="3165086" cy="344609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Light Modeling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1A7447-E4CE-1D29-0A2A-EFBE6EEB050D}"/>
                </a:ext>
              </a:extLst>
            </p:cNvPr>
            <p:cNvCxnSpPr>
              <a:cxnSpLocks/>
              <a:stCxn id="11" idx="2"/>
              <a:endCxn id="17" idx="0"/>
            </p:cNvCxnSpPr>
            <p:nvPr/>
          </p:nvCxnSpPr>
          <p:spPr>
            <a:xfrm>
              <a:off x="7765074" y="4731262"/>
              <a:ext cx="0" cy="41432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5464924-5E6B-CD6D-FD79-36929EA3FEDE}"/>
                </a:ext>
              </a:extLst>
            </p:cNvPr>
            <p:cNvCxnSpPr>
              <a:cxnSpLocks/>
              <a:stCxn id="7" idx="2"/>
              <a:endCxn id="14" idx="0"/>
            </p:cNvCxnSpPr>
            <p:nvPr/>
          </p:nvCxnSpPr>
          <p:spPr>
            <a:xfrm>
              <a:off x="7765074" y="2380025"/>
              <a:ext cx="0" cy="41515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Rounded Rectangle 32">
              <a:extLst>
                <a:ext uri="{FF2B5EF4-FFF2-40B4-BE49-F238E27FC236}">
                  <a16:creationId xmlns:a16="http://schemas.microsoft.com/office/drawing/2014/main" id="{197DA7DB-B148-3303-E4B8-0867D819A865}"/>
                </a:ext>
              </a:extLst>
            </p:cNvPr>
            <p:cNvSpPr/>
            <p:nvPr/>
          </p:nvSpPr>
          <p:spPr>
            <a:xfrm>
              <a:off x="6584962" y="2795183"/>
              <a:ext cx="2360224" cy="377410"/>
            </a:xfrm>
            <a:prstGeom prst="roundRect">
              <a:avLst/>
            </a:prstGeom>
            <a:solidFill>
              <a:srgbClr val="EC7A51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Mesh Generation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712724A-17F4-4422-7D13-E44EE2EAFFF6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>
              <a:off x="7765074" y="3172593"/>
              <a:ext cx="0" cy="42232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Rounded Rectangle 34">
              <a:extLst>
                <a:ext uri="{FF2B5EF4-FFF2-40B4-BE49-F238E27FC236}">
                  <a16:creationId xmlns:a16="http://schemas.microsoft.com/office/drawing/2014/main" id="{DCDDCCD2-1783-571B-0758-1FAEBF6AA323}"/>
                </a:ext>
              </a:extLst>
            </p:cNvPr>
            <p:cNvSpPr/>
            <p:nvPr/>
          </p:nvSpPr>
          <p:spPr>
            <a:xfrm>
              <a:off x="6584962" y="3594918"/>
              <a:ext cx="2360224" cy="377410"/>
            </a:xfrm>
            <a:prstGeom prst="roundRect">
              <a:avLst/>
            </a:prstGeom>
            <a:solidFill>
              <a:srgbClr val="EC7A51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Array Alignment</a:t>
              </a:r>
            </a:p>
          </p:txBody>
        </p:sp>
        <p:sp>
          <p:nvSpPr>
            <p:cNvPr id="17" name="Rounded Rectangle 35">
              <a:extLst>
                <a:ext uri="{FF2B5EF4-FFF2-40B4-BE49-F238E27FC236}">
                  <a16:creationId xmlns:a16="http://schemas.microsoft.com/office/drawing/2014/main" id="{F553242B-DD13-E6A9-4375-E05A06EDB902}"/>
                </a:ext>
              </a:extLst>
            </p:cNvPr>
            <p:cNvSpPr/>
            <p:nvPr/>
          </p:nvSpPr>
          <p:spPr>
            <a:xfrm>
              <a:off x="6098665" y="5145587"/>
              <a:ext cx="3332818" cy="344609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Validate Sensitivity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753DDA2-E5E7-AB75-4AFB-11BF86BB4264}"/>
              </a:ext>
            </a:extLst>
          </p:cNvPr>
          <p:cNvSpPr txBox="1"/>
          <p:nvPr/>
        </p:nvSpPr>
        <p:spPr>
          <a:xfrm>
            <a:off x="7194393" y="2545815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6-20 hours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4E44D4-27BB-07A9-FD75-DCC80397EB0F}"/>
              </a:ext>
            </a:extLst>
          </p:cNvPr>
          <p:cNvSpPr txBox="1"/>
          <p:nvPr/>
        </p:nvSpPr>
        <p:spPr>
          <a:xfrm>
            <a:off x="7194393" y="3698356"/>
            <a:ext cx="169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30-40 minutes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0127A9B-C53B-8E44-3BA3-131CC69FFAA0}"/>
              </a:ext>
            </a:extLst>
          </p:cNvPr>
          <p:cNvSpPr/>
          <p:nvPr/>
        </p:nvSpPr>
        <p:spPr>
          <a:xfrm>
            <a:off x="6582162" y="2432264"/>
            <a:ext cx="566250" cy="676571"/>
          </a:xfrm>
          <a:prstGeom prst="rightBrace">
            <a:avLst/>
          </a:prstGeom>
          <a:ln>
            <a:solidFill>
              <a:srgbClr val="EF64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90E5A51-8F59-5156-924F-753C0DD3643F}"/>
              </a:ext>
            </a:extLst>
          </p:cNvPr>
          <p:cNvSpPr/>
          <p:nvPr/>
        </p:nvSpPr>
        <p:spPr>
          <a:xfrm>
            <a:off x="6582162" y="3272413"/>
            <a:ext cx="566250" cy="1216460"/>
          </a:xfrm>
          <a:prstGeom prst="rightBrace">
            <a:avLst/>
          </a:prstGeom>
          <a:ln>
            <a:solidFill>
              <a:srgbClr val="EC7A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080BA55-4785-95B0-327D-38AF750D58A4}"/>
              </a:ext>
            </a:extLst>
          </p:cNvPr>
          <p:cNvSpPr/>
          <p:nvPr/>
        </p:nvSpPr>
        <p:spPr>
          <a:xfrm>
            <a:off x="6582162" y="4680254"/>
            <a:ext cx="566250" cy="1411788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BC8A54-C6B6-4748-E476-579ADF98B3BF}"/>
              </a:ext>
            </a:extLst>
          </p:cNvPr>
          <p:cNvSpPr txBox="1"/>
          <p:nvPr/>
        </p:nvSpPr>
        <p:spPr>
          <a:xfrm>
            <a:off x="7194393" y="519070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~10 minutes</a:t>
            </a:r>
          </a:p>
        </p:txBody>
      </p:sp>
      <p:sp>
        <p:nvSpPr>
          <p:cNvPr id="21" name="Rounded Rectangle 32">
            <a:extLst>
              <a:ext uri="{FF2B5EF4-FFF2-40B4-BE49-F238E27FC236}">
                <a16:creationId xmlns:a16="http://schemas.microsoft.com/office/drawing/2014/main" id="{FD0B87C2-C0CC-8BFB-F67B-9A8ADBCA1573}"/>
              </a:ext>
            </a:extLst>
          </p:cNvPr>
          <p:cNvSpPr/>
          <p:nvPr/>
        </p:nvSpPr>
        <p:spPr>
          <a:xfrm>
            <a:off x="9294959" y="1255892"/>
            <a:ext cx="2360224" cy="37741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Set up directories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3E5B3A-35E9-4223-8597-B8B23B9FC899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10475071" y="1633302"/>
            <a:ext cx="0" cy="380225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29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627F-CABE-710E-FD77-4061703EF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NIRFAST compliant 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79A35-47FC-1501-DB05-4ABB6AFF4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33" y="1398588"/>
            <a:ext cx="6941063" cy="3880773"/>
          </a:xfrm>
        </p:spPr>
        <p:txBody>
          <a:bodyPr/>
          <a:lstStyle/>
          <a:p>
            <a:r>
              <a:rPr lang="en-US" dirty="0"/>
              <a:t>Prepare high-density mesh for NIRFAST</a:t>
            </a:r>
          </a:p>
          <a:p>
            <a:pPr lvl="1"/>
            <a:r>
              <a:rPr lang="en-US" dirty="0"/>
              <a:t>Combine high-density mesh and grid array into a single mesh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417" y="2504487"/>
            <a:ext cx="417195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4B63A7-F42A-539F-4F42-9CC3DA417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64" y="3350215"/>
            <a:ext cx="7111083" cy="315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34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A52E-6D02-EFC9-07F6-B2FC4684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sensitivity “A”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65FF0-08CA-3F14-6FFE-E1A663F7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052" y="1399713"/>
            <a:ext cx="8596668" cy="3880773"/>
          </a:xfrm>
        </p:spPr>
        <p:txBody>
          <a:bodyPr/>
          <a:lstStyle/>
          <a:p>
            <a:r>
              <a:rPr lang="en-US" dirty="0"/>
              <a:t>Set parameters for light modeling and run “makeAnirfaster”</a:t>
            </a:r>
          </a:p>
          <a:p>
            <a:endParaRPr lang="en-US" dirty="0"/>
          </a:p>
        </p:txBody>
      </p:sp>
      <p:sp>
        <p:nvSpPr>
          <p:cNvPr id="17" name="Rounded Rectangle 2">
            <a:extLst>
              <a:ext uri="{FF2B5EF4-FFF2-40B4-BE49-F238E27FC236}">
                <a16:creationId xmlns:a16="http://schemas.microsoft.com/office/drawing/2014/main" id="{1B5BF664-203B-63D4-9FB9-C23C90108C3A}"/>
              </a:ext>
            </a:extLst>
          </p:cNvPr>
          <p:cNvSpPr/>
          <p:nvPr/>
        </p:nvSpPr>
        <p:spPr>
          <a:xfrm>
            <a:off x="8385253" y="1001262"/>
            <a:ext cx="2314834" cy="53746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Head Segmentation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&amp; Data Registration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1F49A3-8325-1313-39E7-9604F7EF7029}"/>
              </a:ext>
            </a:extLst>
          </p:cNvPr>
          <p:cNvCxnSpPr>
            <a:cxnSpLocks/>
            <a:stCxn id="24" idx="2"/>
            <a:endCxn id="19" idx="0"/>
          </p:cNvCxnSpPr>
          <p:nvPr/>
        </p:nvCxnSpPr>
        <p:spPr>
          <a:xfrm>
            <a:off x="9542670" y="2673830"/>
            <a:ext cx="0" cy="216205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ounded Rectangle 26">
            <a:extLst>
              <a:ext uri="{FF2B5EF4-FFF2-40B4-BE49-F238E27FC236}">
                <a16:creationId xmlns:a16="http://schemas.microsoft.com/office/drawing/2014/main" id="{307E586D-D11E-EBD7-F9A4-642EA24B750D}"/>
              </a:ext>
            </a:extLst>
          </p:cNvPr>
          <p:cNvSpPr/>
          <p:nvPr/>
        </p:nvSpPr>
        <p:spPr>
          <a:xfrm>
            <a:off x="7960127" y="2890035"/>
            <a:ext cx="3165086" cy="344609"/>
          </a:xfrm>
          <a:prstGeom prst="round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Light Modeling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456F11-27B1-C908-BC39-BA74E1BB6781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>
            <a:off x="9542670" y="3234644"/>
            <a:ext cx="0" cy="236525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D66DC0-1AAF-2D7B-3819-875957245325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9542670" y="1538727"/>
            <a:ext cx="0" cy="186558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ounded Rectangle 32">
            <a:extLst>
              <a:ext uri="{FF2B5EF4-FFF2-40B4-BE49-F238E27FC236}">
                <a16:creationId xmlns:a16="http://schemas.microsoft.com/office/drawing/2014/main" id="{775E5EA3-609B-11EC-6B7D-A73BBF12225A}"/>
              </a:ext>
            </a:extLst>
          </p:cNvPr>
          <p:cNvSpPr/>
          <p:nvPr/>
        </p:nvSpPr>
        <p:spPr>
          <a:xfrm>
            <a:off x="8362558" y="1725285"/>
            <a:ext cx="2360224" cy="37741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Mesh Generation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E5A66C-3ED6-040E-8C03-6F6ABC79F4F6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9542670" y="2102695"/>
            <a:ext cx="0" cy="193725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ounded Rectangle 34">
            <a:extLst>
              <a:ext uri="{FF2B5EF4-FFF2-40B4-BE49-F238E27FC236}">
                <a16:creationId xmlns:a16="http://schemas.microsoft.com/office/drawing/2014/main" id="{8209AD5E-9812-D146-BCFE-874541C8B43B}"/>
              </a:ext>
            </a:extLst>
          </p:cNvPr>
          <p:cNvSpPr/>
          <p:nvPr/>
        </p:nvSpPr>
        <p:spPr>
          <a:xfrm>
            <a:off x="8362558" y="2296420"/>
            <a:ext cx="2360224" cy="37741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Array Alignment</a:t>
            </a:r>
          </a:p>
        </p:txBody>
      </p:sp>
      <p:sp>
        <p:nvSpPr>
          <p:cNvPr id="25" name="Rounded Rectangle 35">
            <a:extLst>
              <a:ext uri="{FF2B5EF4-FFF2-40B4-BE49-F238E27FC236}">
                <a16:creationId xmlns:a16="http://schemas.microsoft.com/office/drawing/2014/main" id="{C68CD638-B815-A4CF-7BBC-8B0DC5723237}"/>
              </a:ext>
            </a:extLst>
          </p:cNvPr>
          <p:cNvSpPr/>
          <p:nvPr/>
        </p:nvSpPr>
        <p:spPr>
          <a:xfrm>
            <a:off x="7876261" y="3471169"/>
            <a:ext cx="3332818" cy="344609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Validate Sensitivity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262" y="4277213"/>
            <a:ext cx="3332817" cy="2516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4094C-A512-D77D-D56D-2609D54DB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0400"/>
            <a:ext cx="5387056" cy="43204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FE6729-6CE0-7B26-23F8-0B4405499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20" y="6324181"/>
            <a:ext cx="5387056" cy="428584"/>
          </a:xfrm>
          <a:prstGeom prst="rect">
            <a:avLst/>
          </a:prstGeom>
        </p:spPr>
      </p:pic>
      <p:sp>
        <p:nvSpPr>
          <p:cNvPr id="4" name="Rounded Rectangle 32">
            <a:extLst>
              <a:ext uri="{FF2B5EF4-FFF2-40B4-BE49-F238E27FC236}">
                <a16:creationId xmlns:a16="http://schemas.microsoft.com/office/drawing/2014/main" id="{E42848DF-A96E-5B8A-E058-A17C8A27A224}"/>
              </a:ext>
            </a:extLst>
          </p:cNvPr>
          <p:cNvSpPr/>
          <p:nvPr/>
        </p:nvSpPr>
        <p:spPr>
          <a:xfrm>
            <a:off x="8362558" y="453517"/>
            <a:ext cx="2360224" cy="37741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Set up directories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FD875D-61B5-B6B0-CB58-3C38BEFAA312}"/>
              </a:ext>
            </a:extLst>
          </p:cNvPr>
          <p:cNvCxnSpPr>
            <a:cxnSpLocks/>
            <a:stCxn id="4" idx="2"/>
            <a:endCxn id="17" idx="0"/>
          </p:cNvCxnSpPr>
          <p:nvPr/>
        </p:nvCxnSpPr>
        <p:spPr>
          <a:xfrm>
            <a:off x="9542670" y="830927"/>
            <a:ext cx="0" cy="170335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014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A4058-04F0-9F36-C154-3AA68369F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Metadata and Save 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E7297-BEE3-8A7A-442E-0D87975F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807" y="1626007"/>
            <a:ext cx="7596385" cy="48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18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23CA-BDE0-697A-7D3E-54C61D03D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bookkeeping in A to save space and align with system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196E9-FBD9-5689-3FBE-5E464796C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280" y="2160589"/>
            <a:ext cx="9053440" cy="44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48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51602-C24D-7F1B-0D27-49F9D13D7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sensitivity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7D01-58C7-794C-720C-97AED3A2A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4" y="1405847"/>
            <a:ext cx="8596668" cy="3880773"/>
          </a:xfrm>
        </p:spPr>
        <p:txBody>
          <a:bodyPr/>
          <a:lstStyle/>
          <a:p>
            <a:r>
              <a:rPr lang="en-US" dirty="0"/>
              <a:t>Visualize a single source detector pair: Source 1, Detector 24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0426BE-CF66-AAC1-9A29-8AEC1750AEC6}"/>
              </a:ext>
            </a:extLst>
          </p:cNvPr>
          <p:cNvGrpSpPr/>
          <p:nvPr/>
        </p:nvGrpSpPr>
        <p:grpSpPr>
          <a:xfrm>
            <a:off x="8618109" y="1997332"/>
            <a:ext cx="3332818" cy="3647636"/>
            <a:chOff x="6098665" y="1842560"/>
            <a:chExt cx="3332818" cy="3647636"/>
          </a:xfrm>
          <a:solidFill>
            <a:schemeClr val="bg1"/>
          </a:solidFill>
        </p:grpSpPr>
        <p:sp>
          <p:nvSpPr>
            <p:cNvPr id="18" name="Rounded Rectangle 2">
              <a:extLst>
                <a:ext uri="{FF2B5EF4-FFF2-40B4-BE49-F238E27FC236}">
                  <a16:creationId xmlns:a16="http://schemas.microsoft.com/office/drawing/2014/main" id="{9F24A26C-9C99-0DFF-BCF5-44D6D5C5673A}"/>
                </a:ext>
              </a:extLst>
            </p:cNvPr>
            <p:cNvSpPr/>
            <p:nvPr/>
          </p:nvSpPr>
          <p:spPr>
            <a:xfrm>
              <a:off x="6607657" y="1842560"/>
              <a:ext cx="2314834" cy="5374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Head Segmentation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&amp; Data Registration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6FBDCAA-BC85-D219-32D3-8676E301C52C}"/>
                </a:ext>
              </a:extLst>
            </p:cNvPr>
            <p:cNvCxnSpPr>
              <a:cxnSpLocks/>
              <a:stCxn id="25" idx="2"/>
              <a:endCxn id="20" idx="0"/>
            </p:cNvCxnSpPr>
            <p:nvPr/>
          </p:nvCxnSpPr>
          <p:spPr>
            <a:xfrm>
              <a:off x="7765074" y="3972328"/>
              <a:ext cx="0" cy="41432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Rounded Rectangle 26">
              <a:extLst>
                <a:ext uri="{FF2B5EF4-FFF2-40B4-BE49-F238E27FC236}">
                  <a16:creationId xmlns:a16="http://schemas.microsoft.com/office/drawing/2014/main" id="{4D1DF8BD-0353-BAD1-824B-2EB8D3B06E6F}"/>
                </a:ext>
              </a:extLst>
            </p:cNvPr>
            <p:cNvSpPr/>
            <p:nvPr/>
          </p:nvSpPr>
          <p:spPr>
            <a:xfrm>
              <a:off x="6182531" y="4386653"/>
              <a:ext cx="3165086" cy="344609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Light Modeling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EB7F2B7-65CA-6665-F1BD-BD0EDB2C42E1}"/>
                </a:ext>
              </a:extLst>
            </p:cNvPr>
            <p:cNvCxnSpPr>
              <a:cxnSpLocks/>
              <a:stCxn id="20" idx="2"/>
              <a:endCxn id="26" idx="0"/>
            </p:cNvCxnSpPr>
            <p:nvPr/>
          </p:nvCxnSpPr>
          <p:spPr>
            <a:xfrm>
              <a:off x="7765074" y="4731262"/>
              <a:ext cx="0" cy="41432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7CBB5E6-EB2F-16CD-A53B-42FD485F112E}"/>
                </a:ext>
              </a:extLst>
            </p:cNvPr>
            <p:cNvCxnSpPr>
              <a:cxnSpLocks/>
              <a:stCxn id="18" idx="2"/>
              <a:endCxn id="23" idx="0"/>
            </p:cNvCxnSpPr>
            <p:nvPr/>
          </p:nvCxnSpPr>
          <p:spPr>
            <a:xfrm>
              <a:off x="7765074" y="2380025"/>
              <a:ext cx="0" cy="41515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Rounded Rectangle 32">
              <a:extLst>
                <a:ext uri="{FF2B5EF4-FFF2-40B4-BE49-F238E27FC236}">
                  <a16:creationId xmlns:a16="http://schemas.microsoft.com/office/drawing/2014/main" id="{9AB4B0EC-31CA-713C-2F6F-909E13DB7611}"/>
                </a:ext>
              </a:extLst>
            </p:cNvPr>
            <p:cNvSpPr/>
            <p:nvPr/>
          </p:nvSpPr>
          <p:spPr>
            <a:xfrm>
              <a:off x="6584962" y="2795183"/>
              <a:ext cx="2360224" cy="37741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Mesh Generation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6829759-4829-F43A-0A6B-67FB271CD17B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7765074" y="3172593"/>
              <a:ext cx="0" cy="42232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Rounded Rectangle 34">
              <a:extLst>
                <a:ext uri="{FF2B5EF4-FFF2-40B4-BE49-F238E27FC236}">
                  <a16:creationId xmlns:a16="http://schemas.microsoft.com/office/drawing/2014/main" id="{1ACE7FD8-4C1E-6D23-241F-EE5C9355D7E4}"/>
                </a:ext>
              </a:extLst>
            </p:cNvPr>
            <p:cNvSpPr/>
            <p:nvPr/>
          </p:nvSpPr>
          <p:spPr>
            <a:xfrm>
              <a:off x="6584962" y="3594918"/>
              <a:ext cx="2360224" cy="37741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Array Alignment</a:t>
              </a:r>
            </a:p>
          </p:txBody>
        </p:sp>
        <p:sp>
          <p:nvSpPr>
            <p:cNvPr id="26" name="Rounded Rectangle 35">
              <a:extLst>
                <a:ext uri="{FF2B5EF4-FFF2-40B4-BE49-F238E27FC236}">
                  <a16:creationId xmlns:a16="http://schemas.microsoft.com/office/drawing/2014/main" id="{A2C6A04C-4797-20D1-B8E2-C37A4AD8D9F2}"/>
                </a:ext>
              </a:extLst>
            </p:cNvPr>
            <p:cNvSpPr/>
            <p:nvPr/>
          </p:nvSpPr>
          <p:spPr>
            <a:xfrm>
              <a:off x="6098665" y="5145587"/>
              <a:ext cx="3332818" cy="344609"/>
            </a:xfrm>
            <a:prstGeom prst="roundRect">
              <a:avLst/>
            </a:prstGeom>
            <a:solidFill>
              <a:schemeClr val="accent6"/>
            </a:solidFill>
            <a:ln w="571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Validate Sensitivity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877" y="4458490"/>
            <a:ext cx="5431582" cy="2372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EEF218-70C6-18E3-6373-E75393D35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17" y="2227525"/>
            <a:ext cx="7406097" cy="2061085"/>
          </a:xfrm>
          <a:prstGeom prst="rect">
            <a:avLst/>
          </a:prstGeom>
        </p:spPr>
      </p:pic>
      <p:sp>
        <p:nvSpPr>
          <p:cNvPr id="5" name="Rounded Rectangle 32">
            <a:extLst>
              <a:ext uri="{FF2B5EF4-FFF2-40B4-BE49-F238E27FC236}">
                <a16:creationId xmlns:a16="http://schemas.microsoft.com/office/drawing/2014/main" id="{7159B525-C8E8-53B7-7D5D-6FEF5EFD3399}"/>
              </a:ext>
            </a:extLst>
          </p:cNvPr>
          <p:cNvSpPr/>
          <p:nvPr/>
        </p:nvSpPr>
        <p:spPr>
          <a:xfrm>
            <a:off x="9081711" y="1447618"/>
            <a:ext cx="2360224" cy="37741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Set up directories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89D6D9-5745-42AB-FB17-71A0A4CBF02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0261823" y="1825028"/>
            <a:ext cx="0" cy="170335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936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51602-C24D-7F1B-0D27-49F9D13D7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sensitivity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0426BE-CF66-AAC1-9A29-8AEC1750AEC6}"/>
              </a:ext>
            </a:extLst>
          </p:cNvPr>
          <p:cNvGrpSpPr/>
          <p:nvPr/>
        </p:nvGrpSpPr>
        <p:grpSpPr>
          <a:xfrm>
            <a:off x="8618109" y="1997332"/>
            <a:ext cx="3332818" cy="3647636"/>
            <a:chOff x="6098665" y="1842560"/>
            <a:chExt cx="3332818" cy="3647636"/>
          </a:xfrm>
          <a:solidFill>
            <a:schemeClr val="bg1"/>
          </a:solidFill>
        </p:grpSpPr>
        <p:sp>
          <p:nvSpPr>
            <p:cNvPr id="18" name="Rounded Rectangle 2">
              <a:extLst>
                <a:ext uri="{FF2B5EF4-FFF2-40B4-BE49-F238E27FC236}">
                  <a16:creationId xmlns:a16="http://schemas.microsoft.com/office/drawing/2014/main" id="{9F24A26C-9C99-0DFF-BCF5-44D6D5C5673A}"/>
                </a:ext>
              </a:extLst>
            </p:cNvPr>
            <p:cNvSpPr/>
            <p:nvPr/>
          </p:nvSpPr>
          <p:spPr>
            <a:xfrm>
              <a:off x="6607657" y="1842560"/>
              <a:ext cx="2314834" cy="5374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Head Segmentation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&amp; Data Registration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6FBDCAA-BC85-D219-32D3-8676E301C52C}"/>
                </a:ext>
              </a:extLst>
            </p:cNvPr>
            <p:cNvCxnSpPr>
              <a:cxnSpLocks/>
              <a:stCxn id="25" idx="2"/>
              <a:endCxn id="20" idx="0"/>
            </p:cNvCxnSpPr>
            <p:nvPr/>
          </p:nvCxnSpPr>
          <p:spPr>
            <a:xfrm>
              <a:off x="7765074" y="3972328"/>
              <a:ext cx="0" cy="41432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Rounded Rectangle 26">
              <a:extLst>
                <a:ext uri="{FF2B5EF4-FFF2-40B4-BE49-F238E27FC236}">
                  <a16:creationId xmlns:a16="http://schemas.microsoft.com/office/drawing/2014/main" id="{4D1DF8BD-0353-BAD1-824B-2EB8D3B06E6F}"/>
                </a:ext>
              </a:extLst>
            </p:cNvPr>
            <p:cNvSpPr/>
            <p:nvPr/>
          </p:nvSpPr>
          <p:spPr>
            <a:xfrm>
              <a:off x="6182531" y="4386653"/>
              <a:ext cx="3165086" cy="344609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Light Modeling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EB7F2B7-65CA-6665-F1BD-BD0EDB2C42E1}"/>
                </a:ext>
              </a:extLst>
            </p:cNvPr>
            <p:cNvCxnSpPr>
              <a:cxnSpLocks/>
              <a:stCxn id="20" idx="2"/>
              <a:endCxn id="26" idx="0"/>
            </p:cNvCxnSpPr>
            <p:nvPr/>
          </p:nvCxnSpPr>
          <p:spPr>
            <a:xfrm>
              <a:off x="7765074" y="4731262"/>
              <a:ext cx="0" cy="41432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7CBB5E6-EB2F-16CD-A53B-42FD485F112E}"/>
                </a:ext>
              </a:extLst>
            </p:cNvPr>
            <p:cNvCxnSpPr>
              <a:cxnSpLocks/>
              <a:stCxn id="18" idx="2"/>
              <a:endCxn id="23" idx="0"/>
            </p:cNvCxnSpPr>
            <p:nvPr/>
          </p:nvCxnSpPr>
          <p:spPr>
            <a:xfrm>
              <a:off x="7765074" y="2380025"/>
              <a:ext cx="0" cy="41515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Rounded Rectangle 32">
              <a:extLst>
                <a:ext uri="{FF2B5EF4-FFF2-40B4-BE49-F238E27FC236}">
                  <a16:creationId xmlns:a16="http://schemas.microsoft.com/office/drawing/2014/main" id="{9AB4B0EC-31CA-713C-2F6F-909E13DB7611}"/>
                </a:ext>
              </a:extLst>
            </p:cNvPr>
            <p:cNvSpPr/>
            <p:nvPr/>
          </p:nvSpPr>
          <p:spPr>
            <a:xfrm>
              <a:off x="6584962" y="2795183"/>
              <a:ext cx="2360224" cy="37741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Mesh Generation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6829759-4829-F43A-0A6B-67FB271CD17B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7765074" y="3172593"/>
              <a:ext cx="0" cy="42232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Rounded Rectangle 34">
              <a:extLst>
                <a:ext uri="{FF2B5EF4-FFF2-40B4-BE49-F238E27FC236}">
                  <a16:creationId xmlns:a16="http://schemas.microsoft.com/office/drawing/2014/main" id="{1ACE7FD8-4C1E-6D23-241F-EE5C9355D7E4}"/>
                </a:ext>
              </a:extLst>
            </p:cNvPr>
            <p:cNvSpPr/>
            <p:nvPr/>
          </p:nvSpPr>
          <p:spPr>
            <a:xfrm>
              <a:off x="6584962" y="3594918"/>
              <a:ext cx="2360224" cy="37741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Array Alignment</a:t>
              </a:r>
            </a:p>
          </p:txBody>
        </p:sp>
        <p:sp>
          <p:nvSpPr>
            <p:cNvPr id="26" name="Rounded Rectangle 35">
              <a:extLst>
                <a:ext uri="{FF2B5EF4-FFF2-40B4-BE49-F238E27FC236}">
                  <a16:creationId xmlns:a16="http://schemas.microsoft.com/office/drawing/2014/main" id="{A2C6A04C-4797-20D1-B8E2-C37A4AD8D9F2}"/>
                </a:ext>
              </a:extLst>
            </p:cNvPr>
            <p:cNvSpPr/>
            <p:nvPr/>
          </p:nvSpPr>
          <p:spPr>
            <a:xfrm>
              <a:off x="6098665" y="5145587"/>
              <a:ext cx="3332818" cy="344609"/>
            </a:xfrm>
            <a:prstGeom prst="roundRect">
              <a:avLst/>
            </a:prstGeom>
            <a:solidFill>
              <a:schemeClr val="accent6"/>
            </a:solidFill>
            <a:ln w="571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Validate Sensitivity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94" y="4578182"/>
            <a:ext cx="5236491" cy="2236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333081-98B0-C97F-1436-7E9FD3F0D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594" y="1987289"/>
            <a:ext cx="5430008" cy="253400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1777D01-58C7-794C-720C-97AED3A2A11D}"/>
              </a:ext>
            </a:extLst>
          </p:cNvPr>
          <p:cNvSpPr txBox="1">
            <a:spLocks/>
          </p:cNvSpPr>
          <p:nvPr/>
        </p:nvSpPr>
        <p:spPr>
          <a:xfrm>
            <a:off x="575734" y="1405846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Generate the flat field reconstruction and visualize. </a:t>
            </a:r>
          </a:p>
        </p:txBody>
      </p:sp>
      <p:sp>
        <p:nvSpPr>
          <p:cNvPr id="3" name="Rounded Rectangle 32">
            <a:extLst>
              <a:ext uri="{FF2B5EF4-FFF2-40B4-BE49-F238E27FC236}">
                <a16:creationId xmlns:a16="http://schemas.microsoft.com/office/drawing/2014/main" id="{790AE7A0-83F9-F350-B3BF-F4C70AB7B1D5}"/>
              </a:ext>
            </a:extLst>
          </p:cNvPr>
          <p:cNvSpPr/>
          <p:nvPr/>
        </p:nvSpPr>
        <p:spPr>
          <a:xfrm>
            <a:off x="9081711" y="1447618"/>
            <a:ext cx="2360224" cy="37741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Set up directories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409A0B-27A2-ADC8-F99F-0F30195F7FD5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0261823" y="1825028"/>
            <a:ext cx="0" cy="170335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69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D997B-E9D4-70A9-136F-29F451E0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6891866" cy="1320800"/>
          </a:xfrm>
        </p:spPr>
        <p:txBody>
          <a:bodyPr/>
          <a:lstStyle/>
          <a:p>
            <a:r>
              <a:rPr lang="en-US" dirty="0"/>
              <a:t>Visualize Flat Field Reconstruction on the Surface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446" y="4461207"/>
            <a:ext cx="5450958" cy="2216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447" y="2243573"/>
            <a:ext cx="2778900" cy="21210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837" y="2243573"/>
            <a:ext cx="2773567" cy="21170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881" y="0"/>
            <a:ext cx="2832088" cy="21616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4E7ECB-C5CD-A95B-E5BA-578C389DC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96" y="2810204"/>
            <a:ext cx="6350800" cy="310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05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530" y="69358"/>
            <a:ext cx="2944086" cy="31920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3B8870-0FE8-8804-2B6F-0CF3BA8E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alignment of array, head mesh, and cortex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185" y="3261416"/>
            <a:ext cx="3196431" cy="3465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543B4D-D05C-5B76-36E2-2FAA9BDD0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152" y="1799472"/>
            <a:ext cx="6450828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68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858A-1EEF-7F86-B08C-E3865A0EA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136622" cy="1320800"/>
          </a:xfrm>
        </p:spPr>
        <p:txBody>
          <a:bodyPr/>
          <a:lstStyle/>
          <a:p>
            <a:r>
              <a:rPr lang="en-US" dirty="0"/>
              <a:t>You have reached the end of the tutorial.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4774D-F7FE-454E-935C-9D3B9220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3" y="1423989"/>
            <a:ext cx="6292633" cy="39976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Now, you have a completed anatomical head model and light model for a single participant.</a:t>
            </a:r>
          </a:p>
          <a:p>
            <a:r>
              <a:rPr lang="en-US" dirty="0"/>
              <a:t>Next, you can use these results to process your fNIRS data and perform mapping of brain function in the following tutorials:</a:t>
            </a:r>
          </a:p>
          <a:p>
            <a:pPr lvl="1"/>
            <a:r>
              <a:rPr lang="en-US" dirty="0"/>
              <a:t>Loading raw data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Image Reconstruction</a:t>
            </a:r>
          </a:p>
          <a:p>
            <a:pPr lvl="1"/>
            <a:r>
              <a:rPr lang="en-US" dirty="0"/>
              <a:t>Full Data Processing</a:t>
            </a:r>
          </a:p>
          <a:p>
            <a:r>
              <a:rPr lang="en-US" dirty="0"/>
              <a:t>Please consult the documentation on the NeuroDOT NITRC and GitHub pages, or contact the developers:</a:t>
            </a:r>
          </a:p>
          <a:p>
            <a:pPr lvl="1"/>
            <a:r>
              <a:rPr lang="en-US" dirty="0">
                <a:hlinkClick r:id="rId2"/>
              </a:rPr>
              <a:t>neurodot-support@wustl.edu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3C561-FFDB-2DF2-9A76-58904BCA00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966" y="2160589"/>
            <a:ext cx="4796238" cy="323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65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C87F-6CD5-5E57-4CE8-011DABFBC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237847" cy="1320800"/>
          </a:xfrm>
        </p:spPr>
        <p:txBody>
          <a:bodyPr/>
          <a:lstStyle/>
          <a:p>
            <a:r>
              <a:rPr lang="en-US" dirty="0"/>
              <a:t>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837F6-757E-B547-F063-B90736F55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134" y="1430339"/>
            <a:ext cx="8596668" cy="42732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tutorial utilizes requires the following linked software packages:</a:t>
            </a:r>
          </a:p>
          <a:p>
            <a:pPr lvl="1"/>
            <a:r>
              <a:rPr lang="en-US" dirty="0">
                <a:hlinkClick r:id="rId2"/>
              </a:rPr>
              <a:t>FreeSurfer 7.2.0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Connectome Workbench</a:t>
            </a:r>
            <a:r>
              <a:rPr lang="en-US" dirty="0"/>
              <a:t> – used for </a:t>
            </a:r>
            <a:r>
              <a:rPr lang="en-US" dirty="0" err="1"/>
              <a:t>fsLR</a:t>
            </a:r>
            <a:r>
              <a:rPr lang="en-US" dirty="0"/>
              <a:t> alignment</a:t>
            </a:r>
          </a:p>
          <a:p>
            <a:pPr lvl="1"/>
            <a:r>
              <a:rPr lang="en-US" dirty="0">
                <a:hlinkClick r:id="rId4"/>
              </a:rPr>
              <a:t>Gifti toolbox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NIRFASTer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err="1">
                <a:hlinkClick r:id="rId6"/>
              </a:rPr>
              <a:t>Standard_mesh_atlases</a:t>
            </a:r>
            <a:r>
              <a:rPr lang="en-US" dirty="0">
                <a:hlinkClick r:id="rId6"/>
              </a:rPr>
              <a:t> </a:t>
            </a:r>
            <a:r>
              <a:rPr lang="en-US" dirty="0"/>
              <a:t>folder is required for running the </a:t>
            </a:r>
            <a:r>
              <a:rPr lang="en-US" dirty="0" err="1"/>
              <a:t>fsLR</a:t>
            </a:r>
            <a:r>
              <a:rPr lang="en-US" dirty="0"/>
              <a:t> script, downloadable from </a:t>
            </a:r>
            <a:r>
              <a:rPr lang="en-US" dirty="0" err="1"/>
              <a:t>HCPpipelines</a:t>
            </a:r>
            <a:r>
              <a:rPr lang="en-US" dirty="0"/>
              <a:t> on GitHub.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FreeSurfer 7.2.0</a:t>
            </a:r>
            <a:r>
              <a:rPr lang="en-US" dirty="0"/>
              <a:t> is only compatible with Linux OS (CentOS6, OS7, OS8, and Ubuntu18) and Mac OSX (10.12 thru 10.15, 11.X)</a:t>
            </a:r>
          </a:p>
          <a:p>
            <a:r>
              <a:rPr lang="en-US" dirty="0"/>
              <a:t>This tutorial and it’s accompanying script are optimized for Matlab version </a:t>
            </a:r>
            <a:r>
              <a:rPr lang="en-US" dirty="0">
                <a:hlinkClick r:id="rId7"/>
              </a:rPr>
              <a:t>R2020b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449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59ED-7CA6-92E1-C97C-1C1664A27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656488" cy="1320800"/>
          </a:xfrm>
        </p:spPr>
        <p:txBody>
          <a:bodyPr/>
          <a:lstStyle/>
          <a:p>
            <a:r>
              <a:rPr lang="en-US" dirty="0"/>
              <a:t>Directory Organization: Required Directories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8D498-F0A7-589F-687E-E93F17FDD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135" y="1446214"/>
            <a:ext cx="4429686" cy="450146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Required directories:</a:t>
            </a:r>
          </a:p>
          <a:p>
            <a:pPr lvl="1"/>
            <a:r>
              <a:rPr lang="en-US" dirty="0"/>
              <a:t>Participant MRI directory (dataroot)</a:t>
            </a:r>
          </a:p>
          <a:p>
            <a:pPr lvl="1"/>
            <a:r>
              <a:rPr lang="en-US" dirty="0" err="1"/>
              <a:t>fsLR</a:t>
            </a:r>
            <a:r>
              <a:rPr lang="en-US" dirty="0"/>
              <a:t> output directory (dataout)</a:t>
            </a:r>
          </a:p>
          <a:p>
            <a:pPr lvl="1"/>
            <a:r>
              <a:rPr lang="en-US" dirty="0"/>
              <a:t>Participant FreeSurfer output directory (atlasDir)</a:t>
            </a:r>
          </a:p>
          <a:p>
            <a:pPr lvl="1"/>
            <a:r>
              <a:rPr lang="en-US" dirty="0"/>
              <a:t>fsLR code directory (fsLRDir)</a:t>
            </a:r>
          </a:p>
          <a:p>
            <a:pPr lvl="1"/>
            <a:r>
              <a:rPr lang="en-US" dirty="0"/>
              <a:t>Workbench Installation directory (workbenchDirectory)</a:t>
            </a:r>
          </a:p>
          <a:p>
            <a:pPr lvl="1"/>
            <a:r>
              <a:rPr lang="en-US" dirty="0" err="1">
                <a:hlinkClick r:id="rId2"/>
              </a:rPr>
              <a:t>Standard_mesh_atlases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path to each of these directories </a:t>
            </a:r>
            <a:r>
              <a:rPr lang="en-US" b="1" i="1" dirty="0"/>
              <a:t>must</a:t>
            </a:r>
            <a:r>
              <a:rPr lang="en-US" dirty="0"/>
              <a:t> be specified at the beginning of the script (Section 0: Parameters and initialization)</a:t>
            </a:r>
          </a:p>
          <a:p>
            <a:pPr lvl="1"/>
            <a:r>
              <a:rPr lang="en-US" dirty="0"/>
              <a:t>Instructions for setting each path or directory will be detailed in the following slides.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146FAA-B1E3-6732-3CEA-477955F5F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021" y="1199393"/>
            <a:ext cx="7084979" cy="565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1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251B0-286C-9A9E-8003-5980DE53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255663" cy="1320800"/>
          </a:xfrm>
        </p:spPr>
        <p:txBody>
          <a:bodyPr/>
          <a:lstStyle/>
          <a:p>
            <a:r>
              <a:rPr lang="en-US" dirty="0"/>
              <a:t>Set-Up Directories: dataroot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FD3CF-BD1A-E342-F637-BB6E89396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135" y="1459728"/>
            <a:ext cx="7095066" cy="519824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Setting up the </a:t>
            </a:r>
            <a:r>
              <a:rPr lang="en-US" b="1" dirty="0" err="1"/>
              <a:t>dataroot</a:t>
            </a:r>
            <a:r>
              <a:rPr lang="en-US" b="1" dirty="0"/>
              <a:t> folder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Create an empty folder to save all outputs from this tutorial in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Set dataroot to the path to this folder and run line 42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/>
              <a:t>This path </a:t>
            </a:r>
            <a:r>
              <a:rPr lang="en-US" b="1" dirty="0"/>
              <a:t>MUST</a:t>
            </a:r>
            <a:r>
              <a:rPr lang="en-US" dirty="0"/>
              <a:t> have a ‘/’ at the end of it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Move the </a:t>
            </a:r>
            <a:r>
              <a:rPr lang="en-US" dirty="0" err="1">
                <a:solidFill>
                  <a:schemeClr val="accent6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Standard_mesh_atlases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folder from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HCPpipelines</a:t>
            </a:r>
            <a:r>
              <a:rPr lang="en-US" dirty="0">
                <a:solidFill>
                  <a:schemeClr val="tx1"/>
                </a:solidFill>
              </a:rPr>
              <a:t>-master/global/templates to this folder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Add a new folder whose name matches the participant ID to this folder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The participant ID for this tutorial is: </a:t>
            </a:r>
            <a:r>
              <a:rPr lang="en-US" dirty="0" err="1"/>
              <a:t>NeuroDOT_Example_Participant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Run lines 49-52 which copies the T1 file for this tutorial into the </a:t>
            </a:r>
            <a:r>
              <a:rPr lang="en-US" dirty="0" err="1"/>
              <a:t>dataroot</a:t>
            </a:r>
            <a:r>
              <a:rPr lang="en-US" dirty="0"/>
              <a:t> folder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400050"/>
            <a:endParaRPr lang="en-US" dirty="0"/>
          </a:p>
          <a:p>
            <a:pPr marL="400050"/>
            <a:endParaRPr lang="en-US" dirty="0"/>
          </a:p>
          <a:p>
            <a:pPr marL="400050"/>
            <a:r>
              <a:rPr lang="en-US" dirty="0"/>
              <a:t>Note: if you are running your own data for this tutorial, steps 4 and 5 will be different</a:t>
            </a:r>
          </a:p>
          <a:p>
            <a:pPr marL="800100" lvl="1"/>
            <a:r>
              <a:rPr lang="en-US" dirty="0"/>
              <a:t>Alternate Step 4: set the participant ID according to the participant you’re using</a:t>
            </a:r>
          </a:p>
          <a:p>
            <a:pPr marL="800100" lvl="1"/>
            <a:r>
              <a:rPr lang="en-US" dirty="0"/>
              <a:t>Alternate Step 5: do not run lines 49-52. Simply put the T1 for the participant you’re using in the </a:t>
            </a:r>
            <a:r>
              <a:rPr lang="en-US" dirty="0" err="1"/>
              <a:t>dataroot</a:t>
            </a:r>
            <a:r>
              <a:rPr lang="en-US" dirty="0"/>
              <a:t> folder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462A37C-09FA-292C-4F64-E43EE7880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154" y="3006959"/>
            <a:ext cx="3697541" cy="1717755"/>
          </a:xfrm>
          <a:prstGeom prst="rect">
            <a:avLst/>
          </a:prstGeom>
          <a:ln w="57150">
            <a:solidFill>
              <a:srgbClr val="EC7A5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8219154" y="4779840"/>
            <a:ext cx="3697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Dataroot</a:t>
            </a:r>
            <a:r>
              <a:rPr lang="en-US" dirty="0"/>
              <a:t> folder should look like this after steps 1-5 are completed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522" y="4171564"/>
            <a:ext cx="5076825" cy="714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F764DC-4B33-46B6-19C3-7AA67375C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547" y="1478779"/>
            <a:ext cx="7328318" cy="21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47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5E443-BD40-033F-393C-E17FB1EFD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Set-Up Directories: </a:t>
            </a:r>
            <a:r>
              <a:rPr lang="en-US" dirty="0" err="1"/>
              <a:t>dataout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633F7-FC59-20F3-DFFF-2F16D527D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09" y="1398589"/>
            <a:ext cx="8596668" cy="3880773"/>
          </a:xfrm>
        </p:spPr>
        <p:txBody>
          <a:bodyPr/>
          <a:lstStyle/>
          <a:p>
            <a:r>
              <a:rPr lang="en-US" b="1" dirty="0" err="1"/>
              <a:t>dataout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Create an empty folder you can move files to later.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We recommended that this folder is made within the folder used as dataroot.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b="1" dirty="0" err="1">
                <a:solidFill>
                  <a:schemeClr val="tx1"/>
                </a:solidFill>
              </a:rPr>
              <a:t>dataout</a:t>
            </a:r>
            <a:r>
              <a:rPr lang="en-US" b="1" dirty="0">
                <a:solidFill>
                  <a:schemeClr val="tx1"/>
                </a:solidFill>
              </a:rPr>
              <a:t> must be an absolute path.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Do not place a "/" at the end of the </a:t>
            </a:r>
            <a:r>
              <a:rPr lang="en-US" b="1" dirty="0" err="1">
                <a:solidFill>
                  <a:schemeClr val="tx1"/>
                </a:solidFill>
              </a:rPr>
              <a:t>dataout</a:t>
            </a:r>
            <a:r>
              <a:rPr lang="en-US" b="1" dirty="0">
                <a:solidFill>
                  <a:schemeClr val="tx1"/>
                </a:solidFill>
              </a:rPr>
              <a:t>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Note: </a:t>
            </a:r>
            <a:r>
              <a:rPr lang="en-US" b="1" dirty="0" err="1">
                <a:solidFill>
                  <a:schemeClr val="tx1"/>
                </a:solidFill>
              </a:rPr>
              <a:t>dataout</a:t>
            </a:r>
            <a:r>
              <a:rPr lang="en-US" b="1" dirty="0">
                <a:solidFill>
                  <a:schemeClr val="tx1"/>
                </a:solidFill>
              </a:rPr>
              <a:t> will be the </a:t>
            </a:r>
            <a:r>
              <a:rPr lang="en-US" b="1" dirty="0" err="1">
                <a:solidFill>
                  <a:schemeClr val="tx1"/>
                </a:solidFill>
              </a:rPr>
              <a:t>fsLR</a:t>
            </a:r>
            <a:r>
              <a:rPr lang="en-US" b="1" dirty="0">
                <a:solidFill>
                  <a:schemeClr val="tx1"/>
                </a:solidFill>
              </a:rPr>
              <a:t> output folder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A subfolder named </a:t>
            </a:r>
            <a:r>
              <a:rPr lang="en-US" b="1" dirty="0" err="1">
                <a:solidFill>
                  <a:schemeClr val="tx1"/>
                </a:solidFill>
              </a:rPr>
              <a:t>fs_LR</a:t>
            </a:r>
            <a:r>
              <a:rPr lang="en-US" b="1" dirty="0">
                <a:solidFill>
                  <a:schemeClr val="tx1"/>
                </a:solidFill>
              </a:rPr>
              <a:t> will be created within this folder once </a:t>
            </a:r>
            <a:r>
              <a:rPr lang="en-US" b="1" dirty="0" err="1">
                <a:solidFill>
                  <a:schemeClr val="tx1"/>
                </a:solidFill>
              </a:rPr>
              <a:t>fsLR</a:t>
            </a:r>
            <a:r>
              <a:rPr lang="en-US" b="1" dirty="0">
                <a:solidFill>
                  <a:schemeClr val="tx1"/>
                </a:solidFill>
              </a:rPr>
              <a:t> completes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Set </a:t>
            </a:r>
            <a:r>
              <a:rPr lang="en-US" dirty="0" err="1"/>
              <a:t>dataout</a:t>
            </a:r>
            <a:r>
              <a:rPr lang="en-US" dirty="0"/>
              <a:t> to the path to this folder.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6EF773-54A9-5B4C-2975-77E61578A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28" y="4927601"/>
            <a:ext cx="8225143" cy="87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8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1881-5EB1-F5E6-116C-75CD88A4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Set-Up Directories: </a:t>
            </a:r>
            <a:r>
              <a:rPr lang="en-US" dirty="0" err="1"/>
              <a:t>atlasDir</a:t>
            </a:r>
            <a:r>
              <a:rPr lang="en-US" dirty="0"/>
              <a:t> and </a:t>
            </a:r>
            <a:r>
              <a:rPr lang="en-US" dirty="0" err="1"/>
              <a:t>fsLRDir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8E6B7-B388-FACD-4F52-8CBCDD1BE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09" y="1398589"/>
            <a:ext cx="8596668" cy="3880773"/>
          </a:xfrm>
        </p:spPr>
        <p:txBody>
          <a:bodyPr>
            <a:normAutofit/>
          </a:bodyPr>
          <a:lstStyle/>
          <a:p>
            <a:r>
              <a:rPr lang="en-US" b="1" dirty="0"/>
              <a:t>atlasDir</a:t>
            </a:r>
          </a:p>
          <a:p>
            <a:pPr marL="800100" lvl="1" indent="-342900">
              <a:buAutoNum type="arabicPeriod"/>
            </a:pPr>
            <a:r>
              <a:rPr lang="en-US" dirty="0"/>
              <a:t>Specify the full path to the FreeSurfer subjects folder in the FreeSurfer installation directory on your computer</a:t>
            </a:r>
          </a:p>
          <a:p>
            <a:pPr marL="800100" lvl="1" indent="-342900">
              <a:buAutoNum type="arabicPeriod"/>
            </a:pPr>
            <a:endParaRPr lang="en-US" dirty="0"/>
          </a:p>
          <a:p>
            <a:pPr marL="800100" lvl="1" indent="-342900">
              <a:buAutoNum type="arabicPeriod"/>
            </a:pPr>
            <a:endParaRPr lang="en-US" dirty="0"/>
          </a:p>
          <a:p>
            <a:r>
              <a:rPr lang="en-US" b="1" dirty="0"/>
              <a:t>fsLRDir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Specify the full path to the folder where the file: “Paricipant_Specific_Head_Modeling_fs_LR_Script.sh” is located</a:t>
            </a:r>
          </a:p>
          <a:p>
            <a:pPr lvl="2">
              <a:buFont typeface="+mj-lt"/>
              <a:buAutoNum type="arabicPeriod"/>
            </a:pPr>
            <a:r>
              <a:rPr lang="en-US" dirty="0"/>
              <a:t>This file is in the Documentation/Scripts folder of the </a:t>
            </a:r>
            <a:r>
              <a:rPr lang="en-US" dirty="0" err="1"/>
              <a:t>NeuroDOT</a:t>
            </a:r>
            <a:r>
              <a:rPr lang="en-US" dirty="0"/>
              <a:t> toolbox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BDFB16-00F0-B424-EE7A-7D2A7AD58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548" y="5459411"/>
            <a:ext cx="3153215" cy="1009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85E923-7D33-AC10-2B41-DB7E81026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778" y="2452088"/>
            <a:ext cx="9344442" cy="542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0BB6D8-F1CC-CFA7-3B7E-E466564F5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69" y="4756381"/>
            <a:ext cx="11311175" cy="34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16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191ED-829A-47BE-B808-C2282A207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Set-Up Directories: </a:t>
            </a:r>
            <a:r>
              <a:rPr lang="en-US" dirty="0" err="1"/>
              <a:t>workbenchDirectory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47000-8660-5161-91B3-8D086D23A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073" y="1399508"/>
            <a:ext cx="8596668" cy="3880773"/>
          </a:xfrm>
        </p:spPr>
        <p:txBody>
          <a:bodyPr/>
          <a:lstStyle/>
          <a:p>
            <a:r>
              <a:rPr lang="en-US" b="1" dirty="0"/>
              <a:t>workbenchDirectory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Set this variable to the path to your Connectome Workbench installation folder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The name should end in “/bin_linux64/” if you are using Linux, “/bin_windows64/” for Windows, or “/bin_macosx64/” for Mac OS. </a:t>
            </a:r>
            <a:r>
              <a:rPr lang="en-US" sz="1600" dirty="0">
                <a:solidFill>
                  <a:schemeClr val="tx1"/>
                </a:solidFill>
              </a:rPr>
              <a:t>For example, if using Linux, line 79 would read something like:</a:t>
            </a:r>
          </a:p>
          <a:p>
            <a:pPr marL="457200" lvl="1" indent="0" algn="ctr">
              <a:buNone/>
            </a:pP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workbenchDirectory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’/path/to/workbench/bin_linux64’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CF976-6732-C0BD-C94C-AECCF09D1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821" y="1095829"/>
            <a:ext cx="2257740" cy="3000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265637-2930-CE8F-2377-3AA5D0634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79" y="4915540"/>
            <a:ext cx="9528812" cy="54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5693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85">
      <a:dk1>
        <a:sysClr val="windowText" lastClr="000000"/>
      </a:dk1>
      <a:lt1>
        <a:sysClr val="window" lastClr="FFFFFF"/>
      </a:lt1>
      <a:dk2>
        <a:srgbClr val="000000"/>
      </a:dk2>
      <a:lt2>
        <a:srgbClr val="E9E5DC"/>
      </a:lt2>
      <a:accent1>
        <a:srgbClr val="EC7A51"/>
      </a:accent1>
      <a:accent2>
        <a:srgbClr val="CC0404"/>
      </a:accent2>
      <a:accent3>
        <a:srgbClr val="CC0404"/>
      </a:accent3>
      <a:accent4>
        <a:srgbClr val="FFD147"/>
      </a:accent4>
      <a:accent5>
        <a:srgbClr val="918485"/>
      </a:accent5>
      <a:accent6>
        <a:srgbClr val="FFC000"/>
      </a:accent6>
      <a:hlink>
        <a:srgbClr val="CC9900"/>
      </a:hlink>
      <a:folHlink>
        <a:srgbClr val="96A9A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40205</TotalTime>
  <Words>2015</Words>
  <Application>Microsoft Office PowerPoint</Application>
  <PresentationFormat>Widescreen</PresentationFormat>
  <Paragraphs>265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Courier New</vt:lpstr>
      <vt:lpstr>Trebuchet MS</vt:lpstr>
      <vt:lpstr>Wingdings 3</vt:lpstr>
      <vt:lpstr>Facet</vt:lpstr>
      <vt:lpstr> NeuroDOT Tutorial: Participant Specific  Head Modeling </vt:lpstr>
      <vt:lpstr>Diffuse Optical Tomography</vt:lpstr>
      <vt:lpstr>Participant Specific Head Modeling</vt:lpstr>
      <vt:lpstr>Dependencies</vt:lpstr>
      <vt:lpstr>Directory Organization: Required Directories</vt:lpstr>
      <vt:lpstr>Set-Up Directories: dataroot </vt:lpstr>
      <vt:lpstr>Set-Up Directories: dataout</vt:lpstr>
      <vt:lpstr>Set-Up Directories: atlasDir and fsLRDir</vt:lpstr>
      <vt:lpstr>Set-Up Directories: workbenchDirectory</vt:lpstr>
      <vt:lpstr>Participant Specific Head Modeling Pipeline</vt:lpstr>
      <vt:lpstr>Prepare for &amp; Run FreeSurfer</vt:lpstr>
      <vt:lpstr>Potential FreeSurfer Error</vt:lpstr>
      <vt:lpstr>Unpack FreeSurfer Outputs</vt:lpstr>
      <vt:lpstr>Unpack FreeSurfer Outputs</vt:lpstr>
      <vt:lpstr>Align the volume and cortex using ‘fsLR’</vt:lpstr>
      <vt:lpstr>Align the volume and cortex using ‘fsLR’</vt:lpstr>
      <vt:lpstr>Aligning the volume with the cortex using ‘fsLR’</vt:lpstr>
      <vt:lpstr>Visualize fsLR Outputs</vt:lpstr>
      <vt:lpstr>Segment the head and make a mask</vt:lpstr>
      <vt:lpstr>Prepare for low-density head mesh</vt:lpstr>
      <vt:lpstr>Generate low-density head mesh in coordinate space</vt:lpstr>
      <vt:lpstr>Load the initial pad file</vt:lpstr>
      <vt:lpstr>Check nearest-neighbor classifications</vt:lpstr>
      <vt:lpstr>Place fNIRS array on the low-density mesh</vt:lpstr>
      <vt:lpstr>Prepare for high density mesh generation</vt:lpstr>
      <vt:lpstr>Prepare for high density mesh generation</vt:lpstr>
      <vt:lpstr>Generate high-density mesh</vt:lpstr>
      <vt:lpstr>Relax optodes on the high-density mesh</vt:lpstr>
      <vt:lpstr>Update Pad Info Structure</vt:lpstr>
      <vt:lpstr>Generate NIRFAST compliant mesh</vt:lpstr>
      <vt:lpstr>Generate sensitivity “A” matrix</vt:lpstr>
      <vt:lpstr>Package Metadata and Save A</vt:lpstr>
      <vt:lpstr>Update bookkeeping in A to save space and align with system data</vt:lpstr>
      <vt:lpstr>Validate sensitivity 1</vt:lpstr>
      <vt:lpstr>Validate sensitivity 2</vt:lpstr>
      <vt:lpstr>Visualize Flat Field Reconstruction on the Surface</vt:lpstr>
      <vt:lpstr>Visualize alignment of array, head mesh, and cortex</vt:lpstr>
      <vt:lpstr>You have reached the end of the tutorial.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Subject Specific Head Modeling  with FreeSurfer</dc:title>
  <dc:creator>Speh, Emma</dc:creator>
  <cp:lastModifiedBy>Emma Speh</cp:lastModifiedBy>
  <cp:revision>401</cp:revision>
  <dcterms:created xsi:type="dcterms:W3CDTF">2023-09-01T18:15:31Z</dcterms:created>
  <dcterms:modified xsi:type="dcterms:W3CDTF">2024-07-19T20:13:34Z</dcterms:modified>
</cp:coreProperties>
</file>